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autoCompressPictures="0">
  <p:sldMasterIdLst>
    <p:sldMasterId id="2147483681" r:id="rId1"/>
  </p:sldMasterIdLst>
  <p:notesMasterIdLst>
    <p:notesMasterId r:id="rId33"/>
  </p:notesMasterIdLst>
  <p:sldIdLst>
    <p:sldId id="482" r:id="rId2"/>
    <p:sldId id="391" r:id="rId3"/>
    <p:sldId id="501" r:id="rId4"/>
    <p:sldId id="474" r:id="rId5"/>
    <p:sldId id="392" r:id="rId6"/>
    <p:sldId id="393" r:id="rId7"/>
    <p:sldId id="394" r:id="rId8"/>
    <p:sldId id="317" r:id="rId9"/>
    <p:sldId id="355" r:id="rId10"/>
    <p:sldId id="475" r:id="rId11"/>
    <p:sldId id="477" r:id="rId12"/>
    <p:sldId id="457" r:id="rId13"/>
    <p:sldId id="416" r:id="rId14"/>
    <p:sldId id="417" r:id="rId15"/>
    <p:sldId id="423" r:id="rId16"/>
    <p:sldId id="427" r:id="rId17"/>
    <p:sldId id="481" r:id="rId18"/>
    <p:sldId id="424" r:id="rId19"/>
    <p:sldId id="469" r:id="rId20"/>
    <p:sldId id="425" r:id="rId21"/>
    <p:sldId id="476" r:id="rId22"/>
    <p:sldId id="426" r:id="rId23"/>
    <p:sldId id="429" r:id="rId24"/>
    <p:sldId id="433" r:id="rId25"/>
    <p:sldId id="434" r:id="rId26"/>
    <p:sldId id="471" r:id="rId27"/>
    <p:sldId id="441" r:id="rId28"/>
    <p:sldId id="472" r:id="rId29"/>
    <p:sldId id="442" r:id="rId30"/>
    <p:sldId id="478" r:id="rId31"/>
    <p:sldId id="48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CAA16"/>
    <a:srgbClr val="E94D68"/>
    <a:srgbClr val="15BDAF"/>
    <a:srgbClr val="0EE3E0"/>
    <a:srgbClr val="EFEEB7"/>
    <a:srgbClr val="F0F0C0"/>
    <a:srgbClr val="9CB5EB"/>
    <a:srgbClr val="91B0EA"/>
    <a:srgbClr val="14C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16F4D2-6913-442F-A858-81D621840EBC}">
  <a:tblStyle styleId="{8D16F4D2-6913-442F-A858-81D621840E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8"/>
    <p:restoredTop sz="74558"/>
  </p:normalViewPr>
  <p:slideViewPr>
    <p:cSldViewPr snapToGrid="0">
      <p:cViewPr varScale="1">
        <p:scale>
          <a:sx n="125" d="100"/>
          <a:sy n="125" d="100"/>
        </p:scale>
        <p:origin x="1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dirty="0">
              <a:effectLst/>
              <a:latin typeface="Helvetica Neue" panose="02000503000000020004" pitchFamily="2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923262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773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58018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828528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869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761618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49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063265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650803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7087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85388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46001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370135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894556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4929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98703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57996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23494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883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886050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773382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554937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59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995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974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133273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en-US" altLang="zh-CN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532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16784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327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7955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947719A-7679-929A-FAAC-3C2DA2D3E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2450" y="457899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671E3D00-1CBD-2B40-B5A7-2A364072E09E}" type="slidenum">
              <a:rPr lang="en-LU"/>
              <a:pPr algn="ctr"/>
              <a:t>‹#›</a:t>
            </a:fld>
            <a:endParaRPr lang="en-L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93C2630-AC1F-EBBC-6B63-4AB1BB739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2450" y="457899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671E3D00-1CBD-2B40-B5A7-2A364072E09E}" type="slidenum">
              <a:rPr lang="en-LU"/>
              <a:pPr algn="ctr"/>
              <a:t>‹#›</a:t>
            </a:fld>
            <a:endParaRPr lang="en-L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0221BFE-E6E5-2B1E-CE90-488C25630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2450" y="45947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671E3D00-1CBD-2B40-B5A7-2A364072E09E}" type="slidenum">
              <a:rPr lang="en-LU"/>
              <a:pPr algn="ctr"/>
              <a:t>‹#›</a:t>
            </a:fld>
            <a:endParaRPr lang="en-L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033B6C5-4589-7E15-7D88-EF3D0D0E8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2450" y="45785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671E3D00-1CBD-2B40-B5A7-2A364072E09E}" type="slidenum">
              <a:rPr lang="en-LU"/>
              <a:pPr algn="ctr"/>
              <a:t>‹#›</a:t>
            </a:fld>
            <a:endParaRPr lang="en-L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5B484-D5F9-706B-0F23-B6F7A8399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275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671E3D00-1CBD-2B40-B5A7-2A364072E09E}" type="slidenum">
              <a:rPr lang="en-LU"/>
              <a:pPr algn="ctr"/>
              <a:t>‹#›</a:t>
            </a:fld>
            <a:endParaRPr lang="en-L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79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Vidaloka " panose="02000504000000020004" pitchFamily="2" charset="0"/>
          <a:ea typeface="Vidaloka " panose="02000504000000020004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663061" y="2285073"/>
            <a:ext cx="7932145" cy="5733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>
                <a:latin typeface="Vidaloka " panose="02000504000000020004" pitchFamily="2" charset="0"/>
              </a:rPr>
              <a:t>Trustworthy Automatic</a:t>
            </a:r>
            <a:r>
              <a:rPr lang="zh-CN" altLang="en-US" sz="3200" dirty="0">
                <a:latin typeface="Vidaloka " panose="02000504000000020004" pitchFamily="2" charset="0"/>
              </a:rPr>
              <a:t> </a:t>
            </a:r>
            <a:r>
              <a:rPr lang="en-US" altLang="zh-CN" sz="3200" dirty="0">
                <a:latin typeface="Vidaloka " panose="02000504000000020004" pitchFamily="2" charset="0"/>
              </a:rPr>
              <a:t>Program</a:t>
            </a:r>
            <a:r>
              <a:rPr lang="zh-CN" altLang="en-US" sz="3200" dirty="0">
                <a:latin typeface="Vidaloka " panose="02000504000000020004" pitchFamily="2" charset="0"/>
              </a:rPr>
              <a:t> </a:t>
            </a:r>
            <a:r>
              <a:rPr lang="en-US" altLang="zh-CN" sz="3200" dirty="0">
                <a:latin typeface="Vidaloka " panose="02000504000000020004" pitchFamily="2" charset="0"/>
              </a:rPr>
              <a:t>Repair</a:t>
            </a:r>
            <a:endParaRPr sz="3200" dirty="0">
              <a:latin typeface="Vidaloka " panose="02000504000000020004" pitchFamily="2" charset="0"/>
            </a:endParaRPr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1097084" y="3343987"/>
            <a:ext cx="7064100" cy="9725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b="1" dirty="0">
                <a:solidFill>
                  <a:schemeClr val="dk2"/>
                </a:solidFill>
                <a:latin typeface="Adelle Sans Devanagari" panose="02000503000000020004" pitchFamily="2" charset="-78"/>
                <a:cs typeface="AL BAYAN PLAIN" pitchFamily="2" charset="-78"/>
                <a:sym typeface="Montserrat"/>
              </a:rPr>
              <a:t>Haoye</a:t>
            </a:r>
            <a:r>
              <a:rPr lang="zh-CN" altLang="en-US" b="1" dirty="0">
                <a:solidFill>
                  <a:schemeClr val="dk2"/>
                </a:solidFill>
                <a:latin typeface="Adelle Sans Devanagari" panose="02000503000000020004" pitchFamily="2" charset="-78"/>
                <a:cs typeface="AL BAYAN PLAIN" pitchFamily="2" charset="-78"/>
                <a:sym typeface="Montserrat"/>
              </a:rPr>
              <a:t> </a:t>
            </a:r>
            <a:r>
              <a:rPr lang="en-US" altLang="zh-CN" b="1" dirty="0">
                <a:solidFill>
                  <a:schemeClr val="dk2"/>
                </a:solidFill>
                <a:latin typeface="Adelle Sans Devanagari" panose="02000503000000020004" pitchFamily="2" charset="-78"/>
                <a:cs typeface="AL BAYAN PLAIN" pitchFamily="2" charset="-78"/>
                <a:sym typeface="Montserrat"/>
              </a:rPr>
              <a:t>Tian</a:t>
            </a:r>
            <a:endParaRPr lang="en-AU" altLang="zh-CN" b="1" dirty="0">
              <a:solidFill>
                <a:schemeClr val="dk2"/>
              </a:solidFill>
              <a:latin typeface="Adelle Sans Devanagari" panose="02000503000000020004" pitchFamily="2" charset="-78"/>
              <a:cs typeface="AL BAYAN PLAIN" pitchFamily="2" charset="-78"/>
              <a:sym typeface="Montserrat"/>
            </a:endParaRPr>
          </a:p>
          <a:p>
            <a:pPr marL="0" indent="0"/>
            <a:r>
              <a:rPr lang="en-US" altLang="zh-CN" dirty="0">
                <a:latin typeface="Adelle Sans Devanagari" panose="02000503000000020004" pitchFamily="2" charset="-78"/>
                <a:cs typeface="Al Bayan Plain" pitchFamily="2" charset="-78"/>
              </a:rPr>
              <a:t>Postdoctoral</a:t>
            </a:r>
            <a:r>
              <a:rPr lang="zh-CN" altLang="en-US" dirty="0">
                <a:latin typeface="Adelle Sans Devanagari" panose="02000503000000020004" pitchFamily="2" charset="-78"/>
                <a:cs typeface="Al Bayan Plain" pitchFamily="2" charset="-78"/>
              </a:rPr>
              <a:t> </a:t>
            </a:r>
            <a:r>
              <a:rPr lang="en-US" altLang="zh-CN" dirty="0">
                <a:latin typeface="Adelle Sans Devanagari" panose="02000503000000020004" pitchFamily="2" charset="-78"/>
                <a:cs typeface="Al Bayan Plain" pitchFamily="2" charset="-78"/>
              </a:rPr>
              <a:t>Fellow</a:t>
            </a:r>
          </a:p>
          <a:p>
            <a:pPr marL="0" indent="0"/>
            <a:r>
              <a:rPr lang="en-US" altLang="zh-CN" dirty="0">
                <a:latin typeface="Adelle Sans Devanagari" panose="02000503000000020004" pitchFamily="2" charset="-78"/>
                <a:cs typeface="Al Bayan Plain" pitchFamily="2" charset="-78"/>
              </a:rPr>
              <a:t>The</a:t>
            </a:r>
            <a:r>
              <a:rPr lang="zh-CN" altLang="en-US" dirty="0">
                <a:latin typeface="Adelle Sans Devanagari" panose="02000503000000020004" pitchFamily="2" charset="-78"/>
                <a:cs typeface="Al Bayan Plain" pitchFamily="2" charset="-78"/>
              </a:rPr>
              <a:t> </a:t>
            </a:r>
            <a:r>
              <a:rPr lang="en-US" altLang="zh-CN" dirty="0">
                <a:latin typeface="Adelle Sans Devanagari" panose="02000503000000020004" pitchFamily="2" charset="-78"/>
                <a:cs typeface="Al Bayan Plain" pitchFamily="2" charset="-78"/>
              </a:rPr>
              <a:t>University</a:t>
            </a:r>
            <a:r>
              <a:rPr lang="zh-CN" altLang="en-US" dirty="0">
                <a:latin typeface="Adelle Sans Devanagari" panose="02000503000000020004" pitchFamily="2" charset="-78"/>
                <a:cs typeface="Al Bayan Plain" pitchFamily="2" charset="-78"/>
              </a:rPr>
              <a:t> </a:t>
            </a:r>
            <a:r>
              <a:rPr lang="en-US" altLang="zh-CN" dirty="0">
                <a:latin typeface="Adelle Sans Devanagari" panose="02000503000000020004" pitchFamily="2" charset="-78"/>
                <a:cs typeface="Al Bayan Plain" pitchFamily="2" charset="-78"/>
              </a:rPr>
              <a:t>of</a:t>
            </a:r>
            <a:r>
              <a:rPr lang="zh-CN" altLang="en-US" dirty="0">
                <a:latin typeface="Adelle Sans Devanagari" panose="02000503000000020004" pitchFamily="2" charset="-78"/>
                <a:cs typeface="Al Bayan Plain" pitchFamily="2" charset="-78"/>
              </a:rPr>
              <a:t> </a:t>
            </a:r>
            <a:r>
              <a:rPr lang="en-US" altLang="zh-CN" dirty="0">
                <a:latin typeface="Adelle Sans Devanagari" panose="02000503000000020004" pitchFamily="2" charset="-78"/>
                <a:cs typeface="Al Bayan Plain" pitchFamily="2" charset="-78"/>
              </a:rPr>
              <a:t>Melbourne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B6E083-ADCF-16EB-DF6D-8BDF3FAD6ECA}"/>
              </a:ext>
            </a:extLst>
          </p:cNvPr>
          <p:cNvSpPr txBox="1"/>
          <p:nvPr/>
        </p:nvSpPr>
        <p:spPr>
          <a:xfrm>
            <a:off x="3597557" y="4437079"/>
            <a:ext cx="194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2"/>
              </a:buClr>
              <a:buSzPts val="2800"/>
            </a:pPr>
            <a:r>
              <a:rPr lang="en-US" sz="1200" dirty="0">
                <a:solidFill>
                  <a:schemeClr val="dk2"/>
                </a:solidFill>
                <a:latin typeface="Montserrat" pitchFamily="2" charset="77"/>
                <a:sym typeface="Montserrat"/>
              </a:rPr>
              <a:t>Date</a:t>
            </a:r>
            <a:r>
              <a:rPr lang="en-US" altLang="zh-CN" sz="1200" dirty="0">
                <a:solidFill>
                  <a:schemeClr val="dk2"/>
                </a:solidFill>
                <a:latin typeface="Montserrat" pitchFamily="2" charset="77"/>
                <a:sym typeface="Montserrat"/>
              </a:rPr>
              <a:t>:</a:t>
            </a:r>
            <a:r>
              <a:rPr lang="zh-CN" altLang="en-US" sz="1200" dirty="0">
                <a:solidFill>
                  <a:schemeClr val="dk2"/>
                </a:solidFill>
                <a:latin typeface="Montserrat" pitchFamily="2" charset="77"/>
                <a:sym typeface="Montserrat"/>
              </a:rPr>
              <a:t> </a:t>
            </a:r>
            <a:r>
              <a:rPr lang="en-US" altLang="zh-CN" sz="1200" dirty="0">
                <a:solidFill>
                  <a:schemeClr val="dk2"/>
                </a:solidFill>
                <a:latin typeface="Montserrat" pitchFamily="2" charset="77"/>
                <a:sym typeface="Montserrat"/>
              </a:rPr>
              <a:t>30/04/2025</a:t>
            </a:r>
            <a:r>
              <a:rPr lang="zh-CN" altLang="en-US" sz="1200" dirty="0">
                <a:solidFill>
                  <a:schemeClr val="dk2"/>
                </a:solidFill>
                <a:latin typeface="Montserrat" pitchFamily="2" charset="77"/>
                <a:sym typeface="Montserrat"/>
              </a:rPr>
              <a:t> </a:t>
            </a:r>
            <a:r>
              <a:rPr lang="en-US" altLang="zh-CN" sz="1200" dirty="0">
                <a:solidFill>
                  <a:schemeClr val="dk2"/>
                </a:solidFill>
                <a:latin typeface="Montserrat" pitchFamily="2" charset="77"/>
                <a:sym typeface="Montserrat"/>
              </a:rPr>
              <a:t>(Wed)</a:t>
            </a:r>
            <a:r>
              <a:rPr lang="zh-CN" altLang="en-US" sz="1200" dirty="0">
                <a:solidFill>
                  <a:schemeClr val="dk2"/>
                </a:solidFill>
                <a:latin typeface="Montserrat" pitchFamily="2" charset="77"/>
                <a:sym typeface="Montserrat"/>
              </a:rPr>
              <a:t> </a:t>
            </a:r>
            <a:endParaRPr lang="en-LU" sz="1200" dirty="0">
              <a:solidFill>
                <a:schemeClr val="dk2"/>
              </a:solidFill>
              <a:latin typeface="Montserrat" pitchFamily="2" charset="77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6"/>
    </mc:Choice>
    <mc:Fallback xmlns="">
      <p:transition spd="slow" advTm="1098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1C4F-B412-06BB-57A7-A37D1279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Vidaloka " panose="02000504000000020004" pitchFamily="2" charset="0"/>
              </a:rPr>
              <a:t>Inputs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Available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4BA8D-3595-4247-657E-FC59CBA6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9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E1AFA-2363-2156-C25D-A7C9396A5A85}"/>
              </a:ext>
            </a:extLst>
          </p:cNvPr>
          <p:cNvSpPr txBox="1"/>
          <p:nvPr/>
        </p:nvSpPr>
        <p:spPr>
          <a:xfrm>
            <a:off x="6385398" y="1552747"/>
            <a:ext cx="2017046" cy="338554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Montserrat" pitchFamily="2" charset="77"/>
              </a:rPr>
              <a:t>Bug</a:t>
            </a:r>
            <a:r>
              <a:rPr lang="zh-CN" altLang="en-US" sz="1600">
                <a:latin typeface="Montserrat" pitchFamily="2" charset="77"/>
              </a:rPr>
              <a:t> </a:t>
            </a:r>
            <a:r>
              <a:rPr lang="en-US" altLang="zh-CN" sz="1600">
                <a:latin typeface="Montserrat" pitchFamily="2" charset="77"/>
              </a:rPr>
              <a:t>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69563-48FC-AC7A-DB17-E5255CCA898D}"/>
              </a:ext>
            </a:extLst>
          </p:cNvPr>
          <p:cNvSpPr txBox="1"/>
          <p:nvPr/>
        </p:nvSpPr>
        <p:spPr>
          <a:xfrm>
            <a:off x="1570182" y="1577402"/>
            <a:ext cx="1215336" cy="338554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Montserrat" pitchFamily="2" charset="77"/>
              </a:rPr>
              <a:t>Patches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4A466C-CEF8-1E63-025E-30E701036DA9}"/>
              </a:ext>
            </a:extLst>
          </p:cNvPr>
          <p:cNvSpPr txBox="1"/>
          <p:nvPr/>
        </p:nvSpPr>
        <p:spPr>
          <a:xfrm>
            <a:off x="4166089" y="1552747"/>
            <a:ext cx="2017046" cy="338554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Montserrat" pitchFamily="2" charset="77"/>
              </a:rPr>
              <a:t>Failing</a:t>
            </a:r>
            <a:r>
              <a:rPr lang="zh-CN" altLang="en-US" sz="1600">
                <a:latin typeface="Montserrat" pitchFamily="2" charset="77"/>
              </a:rPr>
              <a:t> </a:t>
            </a:r>
            <a:r>
              <a:rPr lang="en-US" altLang="zh-CN" sz="1600">
                <a:latin typeface="Montserrat" pitchFamily="2" charset="77"/>
              </a:rPr>
              <a:t>Test</a:t>
            </a:r>
            <a:r>
              <a:rPr lang="zh-CN" altLang="en-US" sz="1600">
                <a:latin typeface="Montserrat" pitchFamily="2" charset="77"/>
              </a:rPr>
              <a:t> </a:t>
            </a:r>
            <a:r>
              <a:rPr lang="en-US" altLang="zh-CN" sz="1600">
                <a:latin typeface="Montserrat" pitchFamily="2" charset="77"/>
              </a:rPr>
              <a:t>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3E69F-A824-CFC9-DBD9-B5F560209AC2}"/>
              </a:ext>
            </a:extLst>
          </p:cNvPr>
          <p:cNvSpPr txBox="1"/>
          <p:nvPr/>
        </p:nvSpPr>
        <p:spPr>
          <a:xfrm>
            <a:off x="489642" y="3477079"/>
            <a:ext cx="3638026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Montserrat" pitchFamily="2" charset="77"/>
              </a:rPr>
              <a:t>Capture</a:t>
            </a:r>
            <a:r>
              <a:rPr lang="zh-CN" altLang="en-US" sz="1600">
                <a:latin typeface="Montserrat" pitchFamily="2" charset="77"/>
              </a:rPr>
              <a:t> </a:t>
            </a:r>
            <a:r>
              <a:rPr lang="en-US" altLang="zh-CN" sz="1600">
                <a:latin typeface="Montserrat" pitchFamily="2" charset="77"/>
              </a:rPr>
              <a:t>code</a:t>
            </a:r>
            <a:r>
              <a:rPr lang="zh-CN" altLang="en-US" sz="1600">
                <a:latin typeface="Montserrat" pitchFamily="2" charset="77"/>
              </a:rPr>
              <a:t> </a:t>
            </a:r>
            <a:r>
              <a:rPr lang="en-US" altLang="zh-CN" sz="1600">
                <a:latin typeface="Montserrat" pitchFamily="2" charset="77"/>
              </a:rPr>
              <a:t>change</a:t>
            </a:r>
            <a:r>
              <a:rPr lang="zh-CN" altLang="en-US" sz="1600">
                <a:latin typeface="Montserrat" pitchFamily="2" charset="77"/>
              </a:rPr>
              <a:t> </a:t>
            </a:r>
            <a:r>
              <a:rPr lang="en-US" altLang="zh-CN" sz="1600">
                <a:latin typeface="Montserrat" pitchFamily="2" charset="77"/>
              </a:rPr>
              <a:t>semantics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ED2B5-4B0D-65B7-E31C-5ED956B46129}"/>
              </a:ext>
            </a:extLst>
          </p:cNvPr>
          <p:cNvSpPr txBox="1"/>
          <p:nvPr/>
        </p:nvSpPr>
        <p:spPr>
          <a:xfrm>
            <a:off x="4815274" y="3477079"/>
            <a:ext cx="3196809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Montserrat" pitchFamily="2" charset="77"/>
              </a:rPr>
              <a:t>Capture</a:t>
            </a:r>
            <a:r>
              <a:rPr lang="zh-CN" altLang="en-US" sz="1600">
                <a:latin typeface="Montserrat" pitchFamily="2" charset="77"/>
              </a:rPr>
              <a:t> </a:t>
            </a:r>
            <a:r>
              <a:rPr lang="en-US" altLang="zh-CN" sz="1600">
                <a:latin typeface="Montserrat" pitchFamily="2" charset="77"/>
              </a:rPr>
              <a:t>bug</a:t>
            </a:r>
            <a:r>
              <a:rPr lang="zh-CN" altLang="en-US" sz="1600">
                <a:latin typeface="Montserrat" pitchFamily="2" charset="77"/>
              </a:rPr>
              <a:t> </a:t>
            </a:r>
            <a:r>
              <a:rPr lang="en-US" altLang="zh-CN" sz="1600">
                <a:latin typeface="Montserrat" pitchFamily="2" charset="77"/>
              </a:rPr>
              <a:t>behavior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4CA63-3C65-6FB4-EFFE-6BC0AAA49F42}"/>
              </a:ext>
            </a:extLst>
          </p:cNvPr>
          <p:cNvSpPr txBox="1"/>
          <p:nvPr/>
        </p:nvSpPr>
        <p:spPr>
          <a:xfrm>
            <a:off x="2047045" y="3084981"/>
            <a:ext cx="639594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Montserrat" pitchFamily="2" charset="77"/>
              </a:rPr>
              <a:t>Aim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60769-525A-6700-CB14-14AB81567ED5}"/>
              </a:ext>
            </a:extLst>
          </p:cNvPr>
          <p:cNvSpPr txBox="1"/>
          <p:nvPr/>
        </p:nvSpPr>
        <p:spPr>
          <a:xfrm>
            <a:off x="6164281" y="3084578"/>
            <a:ext cx="716277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Montserrat" pitchFamily="2" charset="77"/>
              </a:rPr>
              <a:t>Aim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54C031-3307-401D-58DD-78201D37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36" y="3084578"/>
            <a:ext cx="338957" cy="338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688AC2-7317-56D0-07F1-2740BB54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568" y="3084174"/>
            <a:ext cx="338957" cy="338957"/>
          </a:xfrm>
          <a:prstGeom prst="rect">
            <a:avLst/>
          </a:prstGeom>
        </p:spPr>
      </p:pic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8C4D243D-F5C4-FA2D-3F3C-EAC0C87D9C00}"/>
              </a:ext>
            </a:extLst>
          </p:cNvPr>
          <p:cNvSpPr/>
          <p:nvPr/>
        </p:nvSpPr>
        <p:spPr>
          <a:xfrm rot="16200000">
            <a:off x="1927163" y="2416862"/>
            <a:ext cx="501373" cy="261610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5247ADB7-9779-06E3-3F09-EEB877B46236}"/>
              </a:ext>
            </a:extLst>
          </p:cNvPr>
          <p:cNvSpPr/>
          <p:nvPr/>
        </p:nvSpPr>
        <p:spPr>
          <a:xfrm rot="16200000">
            <a:off x="6032186" y="2416861"/>
            <a:ext cx="501373" cy="261611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F2C91-FB2F-C8A0-70CF-7F706A63359D}"/>
              </a:ext>
            </a:extLst>
          </p:cNvPr>
          <p:cNvSpPr txBox="1"/>
          <p:nvPr/>
        </p:nvSpPr>
        <p:spPr>
          <a:xfrm>
            <a:off x="2972745" y="4086543"/>
            <a:ext cx="3196809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Montserrat" pitchFamily="2" charset="77"/>
              </a:rPr>
              <a:t>Assess</a:t>
            </a:r>
            <a:r>
              <a:rPr lang="zh-CN" altLang="en-US" sz="1600" b="1" dirty="0">
                <a:latin typeface="Montserrat" pitchFamily="2" charset="77"/>
              </a:rPr>
              <a:t> </a:t>
            </a:r>
            <a:r>
              <a:rPr lang="en-US" altLang="zh-CN" sz="1600" b="1" dirty="0">
                <a:latin typeface="Montserrat" pitchFamily="2" charset="77"/>
              </a:rPr>
              <a:t>patch</a:t>
            </a:r>
            <a:r>
              <a:rPr lang="zh-CN" altLang="en-US" sz="1600" b="1" dirty="0">
                <a:latin typeface="Montserrat" pitchFamily="2" charset="77"/>
              </a:rPr>
              <a:t> </a:t>
            </a:r>
            <a:r>
              <a:rPr lang="en-US" altLang="zh-CN" sz="1600" b="1" dirty="0">
                <a:latin typeface="Montserrat" pitchFamily="2" charset="77"/>
              </a:rPr>
              <a:t>correctness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10B5D74-BDE4-A3C3-1EEC-64220ACC61DD}"/>
              </a:ext>
            </a:extLst>
          </p:cNvPr>
          <p:cNvCxnSpPr>
            <a:cxnSpLocks/>
            <a:stCxn id="8" idx="2"/>
            <a:endCxn id="16" idx="1"/>
          </p:cNvCxnSpPr>
          <p:nvPr/>
        </p:nvCxnSpPr>
        <p:spPr>
          <a:xfrm rot="16200000" flipH="1">
            <a:off x="2420607" y="3703681"/>
            <a:ext cx="440187" cy="66409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B400C98-420C-36A8-A2E1-FD86D8299530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6133932" y="3849803"/>
            <a:ext cx="441640" cy="37039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489;p53">
            <a:extLst>
              <a:ext uri="{FF2B5EF4-FFF2-40B4-BE49-F238E27FC236}">
                <a16:creationId xmlns:a16="http://schemas.microsoft.com/office/drawing/2014/main" id="{D2816FA0-0C44-B722-CC41-133583483338}"/>
              </a:ext>
            </a:extLst>
          </p:cNvPr>
          <p:cNvSpPr txBox="1"/>
          <p:nvPr/>
        </p:nvSpPr>
        <p:spPr>
          <a:xfrm>
            <a:off x="6772749" y="4013273"/>
            <a:ext cx="630319" cy="441641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Vidaloka " panose="02000504000000020004" pitchFamily="2" charset="0"/>
                <a:ea typeface="Vidaloka"/>
                <a:cs typeface="Vidaloka"/>
                <a:sym typeface="Vidaloka"/>
              </a:rPr>
              <a:t>?</a:t>
            </a:r>
            <a:endParaRPr sz="2800" b="1" dirty="0">
              <a:solidFill>
                <a:srgbClr val="FF0000"/>
              </a:solidFill>
              <a:latin typeface="Vidaloka " panose="02000504000000020004" pitchFamily="2" charset="0"/>
              <a:ea typeface="Vidaloka"/>
              <a:cs typeface="Vidaloka"/>
              <a:sym typeface="Vidaloka"/>
            </a:endParaRPr>
          </a:p>
        </p:txBody>
      </p:sp>
    </p:spTree>
    <p:extLst>
      <p:ext uri="{BB962C8B-B14F-4D97-AF65-F5344CB8AC3E}">
        <p14:creationId xmlns:p14="http://schemas.microsoft.com/office/powerpoint/2010/main" val="427391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B939-A74C-1E12-5D5A-F902C9AF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Vidaloka " panose="02000504000000020004" pitchFamily="2" charset="0"/>
              </a:rPr>
              <a:t>Methodology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F796F-8E98-33EE-AA4B-F270F0446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10</a:t>
            </a:fld>
            <a:endParaRPr lang="en-L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1E085-A9FC-528A-F530-CDC58AD3F9D0}"/>
              </a:ext>
            </a:extLst>
          </p:cNvPr>
          <p:cNvSpPr txBox="1"/>
          <p:nvPr/>
        </p:nvSpPr>
        <p:spPr>
          <a:xfrm>
            <a:off x="2788023" y="1286632"/>
            <a:ext cx="3567953" cy="307777"/>
          </a:xfrm>
          <a:prstGeom prst="rect">
            <a:avLst/>
          </a:prstGeom>
          <a:solidFill>
            <a:srgbClr val="5CAA16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LU" altLang="zh-CN" b="1">
                <a:latin typeface="Montserrat" pitchFamily="2" charset="77"/>
              </a:rPr>
              <a:t>Assessing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Patch Correctness</a:t>
            </a:r>
            <a:endParaRPr lang="en-LU" b="1">
              <a:latin typeface="Montserra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5EC50-25EB-D138-0C7A-09EE2495E40A}"/>
              </a:ext>
            </a:extLst>
          </p:cNvPr>
          <p:cNvSpPr txBox="1"/>
          <p:nvPr/>
        </p:nvSpPr>
        <p:spPr>
          <a:xfrm>
            <a:off x="2038808" y="2523095"/>
            <a:ext cx="2193706" cy="1700466"/>
          </a:xfrm>
          <a:prstGeom prst="rect">
            <a:avLst/>
          </a:prstGeom>
          <a:solidFill>
            <a:srgbClr val="5CAA16">
              <a:alpha val="0"/>
            </a:srgbClr>
          </a:solidFill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Research Focus 1</a:t>
            </a:r>
            <a:endParaRPr lang="en-US" altLang="zh-CN" sz="1050" b="1">
              <a:latin typeface="Montserrat" pitchFamily="2" charset="77"/>
            </a:endParaRPr>
          </a:p>
          <a:p>
            <a:pPr algn="ctr">
              <a:spcBef>
                <a:spcPts val="600"/>
              </a:spcBef>
            </a:pPr>
            <a:r>
              <a:rPr lang="en-US" altLang="zh-CN" b="1">
                <a:latin typeface="Montserrat" pitchFamily="2" charset="77"/>
              </a:rPr>
              <a:t>BATS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(TOSEM’22)</a:t>
            </a:r>
          </a:p>
          <a:p>
            <a:pPr algn="ctr">
              <a:spcBef>
                <a:spcPts val="600"/>
              </a:spcBef>
            </a:pPr>
            <a:r>
              <a:rPr lang="en-US" altLang="zh-CN">
                <a:latin typeface="Montserrat" pitchFamily="2" charset="77"/>
              </a:rPr>
              <a:t>Comparing the patch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behavior against previously correct patches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that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failed on similar </a:t>
            </a:r>
            <a:r>
              <a:rPr lang="en-US" altLang="zh-CN">
                <a:solidFill>
                  <a:srgbClr val="FF0000"/>
                </a:solidFill>
                <a:latin typeface="Montserrat" pitchFamily="2" charset="77"/>
              </a:rPr>
              <a:t>tests</a:t>
            </a:r>
            <a:endParaRPr lang="en-US">
              <a:solidFill>
                <a:srgbClr val="FF0000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9CF53-260F-F380-E945-FF9A51BD8940}"/>
              </a:ext>
            </a:extLst>
          </p:cNvPr>
          <p:cNvSpPr txBox="1"/>
          <p:nvPr/>
        </p:nvSpPr>
        <p:spPr>
          <a:xfrm>
            <a:off x="4926354" y="2524969"/>
            <a:ext cx="2224335" cy="1700466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Research Focus 2</a:t>
            </a:r>
            <a:endParaRPr lang="en-US" altLang="zh-CN" sz="1050" b="1">
              <a:latin typeface="Montserrat" pitchFamily="2" charset="77"/>
            </a:endParaRPr>
          </a:p>
          <a:p>
            <a:pPr algn="ctr">
              <a:spcBef>
                <a:spcPts val="600"/>
              </a:spcBef>
            </a:pPr>
            <a:r>
              <a:rPr lang="en-US" altLang="zh-CN" b="1">
                <a:latin typeface="Montserrat" pitchFamily="2" charset="77"/>
              </a:rPr>
              <a:t>QUATRAIN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(ASE’22)</a:t>
            </a:r>
          </a:p>
          <a:p>
            <a:pPr algn="ctr">
              <a:spcBef>
                <a:spcPts val="600"/>
              </a:spcBef>
            </a:pPr>
            <a:r>
              <a:rPr lang="en-US" altLang="zh-CN">
                <a:latin typeface="Montserrat" pitchFamily="2" charset="77"/>
              </a:rPr>
              <a:t>Learning the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semantic correlation between the </a:t>
            </a:r>
            <a:r>
              <a:rPr lang="en-US" altLang="zh-CN">
                <a:solidFill>
                  <a:srgbClr val="FF0000"/>
                </a:solidFill>
                <a:latin typeface="Montserrat" pitchFamily="2" charset="77"/>
              </a:rPr>
              <a:t>bug report </a:t>
            </a:r>
            <a:r>
              <a:rPr lang="en-US" altLang="zh-CN">
                <a:latin typeface="Montserrat" pitchFamily="2" charset="77"/>
              </a:rPr>
              <a:t>and the commit message of the patch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2C06FE-36DD-124A-BE5E-D9C1769F93E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038522" y="2229657"/>
            <a:ext cx="0" cy="295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87B59A-9D81-E283-A4E2-ADFA006BE027}"/>
              </a:ext>
            </a:extLst>
          </p:cNvPr>
          <p:cNvCxnSpPr>
            <a:cxnSpLocks/>
          </p:cNvCxnSpPr>
          <p:nvPr/>
        </p:nvCxnSpPr>
        <p:spPr>
          <a:xfrm>
            <a:off x="3128410" y="2229657"/>
            <a:ext cx="29074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2DF176-9BF2-6D77-BD8C-8A82C486E883}"/>
              </a:ext>
            </a:extLst>
          </p:cNvPr>
          <p:cNvCxnSpPr>
            <a:cxnSpLocks/>
          </p:cNvCxnSpPr>
          <p:nvPr/>
        </p:nvCxnSpPr>
        <p:spPr>
          <a:xfrm>
            <a:off x="3125722" y="2229657"/>
            <a:ext cx="0" cy="294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C6E958-65A6-03A1-08F2-78043EFC3DA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72000" y="2065458"/>
            <a:ext cx="0" cy="164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9C17B0-981B-94F9-8770-B2A8697E3912}"/>
              </a:ext>
            </a:extLst>
          </p:cNvPr>
          <p:cNvSpPr txBox="1"/>
          <p:nvPr/>
        </p:nvSpPr>
        <p:spPr>
          <a:xfrm>
            <a:off x="1825091" y="1788459"/>
            <a:ext cx="5493817" cy="276999"/>
          </a:xfrm>
          <a:prstGeom prst="rect">
            <a:avLst/>
          </a:prstGeom>
          <a:solidFill>
            <a:schemeClr val="bg2">
              <a:lumMod val="65000"/>
              <a:lumOff val="35000"/>
              <a:alpha val="12554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altLang="zh-CN" sz="1200">
                <a:latin typeface="Montserrat" pitchFamily="2" charset="77"/>
              </a:rPr>
              <a:t>How to identify the behavior of a correct patch in relation to the bug?</a:t>
            </a:r>
            <a:endParaRPr lang="en-LU" sz="1200">
              <a:latin typeface="Montserrat" pitchFamily="2" charset="77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3165F-89FE-E5BD-727C-2636457A87D5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572000" y="1594409"/>
            <a:ext cx="0" cy="19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13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B939-A74C-1E12-5D5A-F902C9AF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Vidaloka " panose="02000504000000020004" pitchFamily="2" charset="0"/>
              </a:rPr>
              <a:t>Methodology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F796F-8E98-33EE-AA4B-F270F0446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11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DEBC5-CEBF-6484-FE5E-04E2C74B0C19}"/>
              </a:ext>
            </a:extLst>
          </p:cNvPr>
          <p:cNvSpPr txBox="1"/>
          <p:nvPr/>
        </p:nvSpPr>
        <p:spPr>
          <a:xfrm>
            <a:off x="2788023" y="1286632"/>
            <a:ext cx="3567953" cy="307777"/>
          </a:xfrm>
          <a:prstGeom prst="rect">
            <a:avLst/>
          </a:prstGeom>
          <a:solidFill>
            <a:srgbClr val="5CAA16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LU" altLang="zh-CN" b="1">
                <a:latin typeface="Montserrat" pitchFamily="2" charset="77"/>
              </a:rPr>
              <a:t>Assessing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Patch Correctness</a:t>
            </a:r>
            <a:endParaRPr lang="en-LU" b="1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9B4A5-AD24-21D1-BF78-395234E7173C}"/>
              </a:ext>
            </a:extLst>
          </p:cNvPr>
          <p:cNvSpPr txBox="1"/>
          <p:nvPr/>
        </p:nvSpPr>
        <p:spPr>
          <a:xfrm>
            <a:off x="2038808" y="2523095"/>
            <a:ext cx="2193706" cy="1700466"/>
          </a:xfrm>
          <a:prstGeom prst="rect">
            <a:avLst/>
          </a:prstGeom>
          <a:solidFill>
            <a:srgbClr val="5CAA16">
              <a:alpha val="20340"/>
            </a:srgbClr>
          </a:solidFill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Research Focus 1</a:t>
            </a:r>
            <a:endParaRPr lang="en-US" altLang="zh-CN" sz="1050" b="1">
              <a:latin typeface="Montserrat" pitchFamily="2" charset="77"/>
            </a:endParaRPr>
          </a:p>
          <a:p>
            <a:pPr algn="ctr">
              <a:spcBef>
                <a:spcPts val="600"/>
              </a:spcBef>
            </a:pPr>
            <a:r>
              <a:rPr lang="en-US" altLang="zh-CN" b="1">
                <a:latin typeface="Montserrat" pitchFamily="2" charset="77"/>
              </a:rPr>
              <a:t>BATS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(TOSEM’22)</a:t>
            </a:r>
          </a:p>
          <a:p>
            <a:pPr algn="ctr">
              <a:spcBef>
                <a:spcPts val="600"/>
              </a:spcBef>
            </a:pPr>
            <a:r>
              <a:rPr lang="en-US" altLang="zh-CN">
                <a:latin typeface="Montserrat" pitchFamily="2" charset="77"/>
              </a:rPr>
              <a:t>Comparing the patch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behavior against previously correct patches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that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failed on similar </a:t>
            </a:r>
            <a:r>
              <a:rPr lang="en-US" altLang="zh-CN">
                <a:solidFill>
                  <a:srgbClr val="FF0000"/>
                </a:solidFill>
                <a:latin typeface="Montserrat" pitchFamily="2" charset="77"/>
              </a:rPr>
              <a:t>tests</a:t>
            </a:r>
            <a:endParaRPr lang="en-US">
              <a:solidFill>
                <a:srgbClr val="FF0000"/>
              </a:solidFill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FA7F8-42DD-68DB-0C5C-0EDCDD72C30C}"/>
              </a:ext>
            </a:extLst>
          </p:cNvPr>
          <p:cNvSpPr txBox="1"/>
          <p:nvPr/>
        </p:nvSpPr>
        <p:spPr>
          <a:xfrm>
            <a:off x="4926354" y="2524969"/>
            <a:ext cx="2224335" cy="1700466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Research Focus 2</a:t>
            </a:r>
            <a:endParaRPr lang="en-US" altLang="zh-CN" sz="1050" b="1">
              <a:latin typeface="Montserrat" pitchFamily="2" charset="77"/>
            </a:endParaRPr>
          </a:p>
          <a:p>
            <a:pPr algn="ctr">
              <a:spcBef>
                <a:spcPts val="600"/>
              </a:spcBef>
            </a:pPr>
            <a:r>
              <a:rPr lang="en-US" altLang="zh-CN" b="1">
                <a:latin typeface="Montserrat" pitchFamily="2" charset="77"/>
              </a:rPr>
              <a:t>QUATRAIN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(ASE’22)</a:t>
            </a:r>
          </a:p>
          <a:p>
            <a:pPr algn="ctr">
              <a:spcBef>
                <a:spcPts val="600"/>
              </a:spcBef>
            </a:pPr>
            <a:r>
              <a:rPr lang="en-US" altLang="zh-CN">
                <a:latin typeface="Montserrat" pitchFamily="2" charset="77"/>
              </a:rPr>
              <a:t>Learning the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semantic correlation between the </a:t>
            </a:r>
            <a:r>
              <a:rPr lang="en-US" altLang="zh-CN">
                <a:solidFill>
                  <a:srgbClr val="FF0000"/>
                </a:solidFill>
                <a:latin typeface="Montserrat" pitchFamily="2" charset="77"/>
              </a:rPr>
              <a:t>bug report </a:t>
            </a:r>
            <a:r>
              <a:rPr lang="en-US" altLang="zh-CN">
                <a:latin typeface="Montserrat" pitchFamily="2" charset="77"/>
              </a:rPr>
              <a:t>and the commit message of the patch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90B4D9-53CA-0FF7-6518-EDFF3D508E4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38522" y="2229657"/>
            <a:ext cx="0" cy="295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3DCA73-A6A3-E671-537E-67A31751B5A4}"/>
              </a:ext>
            </a:extLst>
          </p:cNvPr>
          <p:cNvCxnSpPr>
            <a:cxnSpLocks/>
          </p:cNvCxnSpPr>
          <p:nvPr/>
        </p:nvCxnSpPr>
        <p:spPr>
          <a:xfrm>
            <a:off x="3128410" y="2229657"/>
            <a:ext cx="29074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F067BB-07DE-7ADA-5CDF-C2B6DD3316DC}"/>
              </a:ext>
            </a:extLst>
          </p:cNvPr>
          <p:cNvCxnSpPr>
            <a:cxnSpLocks/>
          </p:cNvCxnSpPr>
          <p:nvPr/>
        </p:nvCxnSpPr>
        <p:spPr>
          <a:xfrm>
            <a:off x="3125722" y="2229657"/>
            <a:ext cx="0" cy="294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807AA9-FB0B-2143-35EB-4821FD6F69A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72000" y="2065458"/>
            <a:ext cx="0" cy="164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EEC09-2364-CC1C-46C4-6D44819DD328}"/>
              </a:ext>
            </a:extLst>
          </p:cNvPr>
          <p:cNvSpPr txBox="1"/>
          <p:nvPr/>
        </p:nvSpPr>
        <p:spPr>
          <a:xfrm>
            <a:off x="1825091" y="1788459"/>
            <a:ext cx="5493817" cy="276999"/>
          </a:xfrm>
          <a:prstGeom prst="rect">
            <a:avLst/>
          </a:prstGeom>
          <a:solidFill>
            <a:schemeClr val="bg2">
              <a:lumMod val="65000"/>
              <a:lumOff val="35000"/>
              <a:alpha val="12554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altLang="zh-CN" sz="1200">
                <a:latin typeface="Montserrat" pitchFamily="2" charset="77"/>
              </a:rPr>
              <a:t>How to identify the behavior of a correct patch in relation to the bug?</a:t>
            </a:r>
            <a:endParaRPr lang="en-LU" sz="1200">
              <a:latin typeface="Montserrat" pitchFamily="2" charset="7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AC53C7-2309-93DF-9F05-3148112D9639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4572000" y="1594409"/>
            <a:ext cx="0" cy="19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28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64D1-2332-7B84-EE28-065B768B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Vidaloka " panose="02000504000000020004" pitchFamily="2" charset="0"/>
              </a:rPr>
              <a:t>Hypothesis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3D97A-784C-2772-0722-FB59BC7E5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12</a:t>
            </a:fld>
            <a:endParaRPr lang="en-LU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542C49-BE3B-FC22-DCF0-AA0CAB4E2EA8}"/>
              </a:ext>
            </a:extLst>
          </p:cNvPr>
          <p:cNvSpPr/>
          <p:nvPr/>
        </p:nvSpPr>
        <p:spPr>
          <a:xfrm>
            <a:off x="939800" y="3483825"/>
            <a:ext cx="7264399" cy="628719"/>
          </a:xfrm>
          <a:prstGeom prst="roundRect">
            <a:avLst>
              <a:gd name="adj" fmla="val 13295"/>
            </a:avLst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latin typeface="Montserrat" pitchFamily="2" charset="77"/>
              </a:rPr>
              <a:t>“</a:t>
            </a:r>
            <a:r>
              <a:rPr lang="en-GB" sz="1800">
                <a:latin typeface="Montserrat" pitchFamily="2" charset="77"/>
              </a:rPr>
              <a:t>When different programs fail to pass similar test cases, it is likely that</a:t>
            </a:r>
            <a:r>
              <a:rPr lang="zh-CN" altLang="en-US" sz="1800">
                <a:latin typeface="Montserrat" pitchFamily="2" charset="77"/>
              </a:rPr>
              <a:t> </a:t>
            </a:r>
            <a:r>
              <a:rPr lang="en-GB" sz="1800">
                <a:latin typeface="Montserrat" pitchFamily="2" charset="77"/>
              </a:rPr>
              <a:t>these programs require similar code changes.”</a:t>
            </a:r>
            <a:endParaRPr lang="en-LU" sz="180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155E6-163D-290E-EB24-B241FCE05227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1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BATS</a:t>
            </a:r>
            <a:endParaRPr lang="en-LU"/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5158E7D5-0EA6-89CD-2529-5979870E3615}"/>
              </a:ext>
            </a:extLst>
          </p:cNvPr>
          <p:cNvSpPr txBox="1">
            <a:spLocks/>
          </p:cNvSpPr>
          <p:nvPr/>
        </p:nvSpPr>
        <p:spPr>
          <a:xfrm>
            <a:off x="939800" y="1186117"/>
            <a:ext cx="1639171" cy="441704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1400"/>
            </a:pP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Historical</a:t>
            </a:r>
            <a:r>
              <a:rPr lang="zh-CN" altLang="en-US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Bug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0B5C87-EE69-5560-0897-D5D87B382989}"/>
              </a:ext>
            </a:extLst>
          </p:cNvPr>
          <p:cNvCxnSpPr>
            <a:cxnSpLocks/>
            <a:stCxn id="8" idx="3"/>
            <a:endCxn id="2050" idx="1"/>
          </p:cNvCxnSpPr>
          <p:nvPr/>
        </p:nvCxnSpPr>
        <p:spPr>
          <a:xfrm>
            <a:off x="2578971" y="1406969"/>
            <a:ext cx="378249" cy="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20D76-F4FB-7748-575B-D47DB6D8F8EB}"/>
              </a:ext>
            </a:extLst>
          </p:cNvPr>
          <p:cNvCxnSpPr>
            <a:cxnSpLocks/>
          </p:cNvCxnSpPr>
          <p:nvPr/>
        </p:nvCxnSpPr>
        <p:spPr>
          <a:xfrm>
            <a:off x="3750260" y="1401707"/>
            <a:ext cx="1461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5">
            <a:extLst>
              <a:ext uri="{FF2B5EF4-FFF2-40B4-BE49-F238E27FC236}">
                <a16:creationId xmlns:a16="http://schemas.microsoft.com/office/drawing/2014/main" id="{56097820-2E7C-B58B-48B6-21F494901AFC}"/>
              </a:ext>
            </a:extLst>
          </p:cNvPr>
          <p:cNvSpPr txBox="1">
            <a:spLocks/>
          </p:cNvSpPr>
          <p:nvPr/>
        </p:nvSpPr>
        <p:spPr>
          <a:xfrm>
            <a:off x="1467686" y="2388600"/>
            <a:ext cx="1067717" cy="441704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1400"/>
            </a:pPr>
            <a:r>
              <a:rPr lang="en-US" altLang="zh-CN" b="1" dirty="0">
                <a:solidFill>
                  <a:schemeClr val="dk2"/>
                </a:solidFill>
                <a:latin typeface="Montserrat"/>
                <a:sym typeface="Montserrat"/>
              </a:rPr>
              <a:t>New</a:t>
            </a:r>
            <a:r>
              <a:rPr lang="zh-CN" altLang="en-US" b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b="1" dirty="0">
                <a:solidFill>
                  <a:schemeClr val="dk2"/>
                </a:solidFill>
                <a:latin typeface="Montserrat"/>
                <a:sym typeface="Montserrat"/>
              </a:rPr>
              <a:t>Bug</a:t>
            </a:r>
          </a:p>
        </p:txBody>
      </p:sp>
      <p:sp>
        <p:nvSpPr>
          <p:cNvPr id="19" name="Subtitle 5">
            <a:extLst>
              <a:ext uri="{FF2B5EF4-FFF2-40B4-BE49-F238E27FC236}">
                <a16:creationId xmlns:a16="http://schemas.microsoft.com/office/drawing/2014/main" id="{2C159B1B-52E9-13B8-91B8-46FCAFB8F18E}"/>
              </a:ext>
            </a:extLst>
          </p:cNvPr>
          <p:cNvSpPr txBox="1">
            <a:spLocks/>
          </p:cNvSpPr>
          <p:nvPr/>
        </p:nvSpPr>
        <p:spPr>
          <a:xfrm>
            <a:off x="2405963" y="1721562"/>
            <a:ext cx="1702555" cy="344791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1400"/>
            </a:pPr>
            <a:r>
              <a:rPr lang="en-US" altLang="zh-CN" sz="1200" dirty="0">
                <a:solidFill>
                  <a:schemeClr val="dk2"/>
                </a:solidFill>
                <a:latin typeface="Montserrat"/>
                <a:sym typeface="Montserrat"/>
              </a:rPr>
              <a:t>Failing</a:t>
            </a:r>
            <a:r>
              <a:rPr lang="zh-CN" altLang="en-US" sz="12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sz="1200" dirty="0">
                <a:solidFill>
                  <a:schemeClr val="dk2"/>
                </a:solidFill>
                <a:latin typeface="Montserrat"/>
                <a:sym typeface="Montserrat"/>
              </a:rPr>
              <a:t>test</a:t>
            </a:r>
            <a:r>
              <a:rPr lang="zh-CN" altLang="en-US" sz="12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sz="1200" dirty="0">
                <a:solidFill>
                  <a:schemeClr val="dk2"/>
                </a:solidFill>
                <a:latin typeface="Montserrat"/>
                <a:sym typeface="Montserrat"/>
              </a:rPr>
              <a:t>case</a:t>
            </a:r>
          </a:p>
        </p:txBody>
      </p:sp>
      <p:sp>
        <p:nvSpPr>
          <p:cNvPr id="20" name="Subtitle 5">
            <a:extLst>
              <a:ext uri="{FF2B5EF4-FFF2-40B4-BE49-F238E27FC236}">
                <a16:creationId xmlns:a16="http://schemas.microsoft.com/office/drawing/2014/main" id="{508948ED-2DDA-44C2-E1B2-0B5111DD2468}"/>
              </a:ext>
            </a:extLst>
          </p:cNvPr>
          <p:cNvSpPr txBox="1">
            <a:spLocks/>
          </p:cNvSpPr>
          <p:nvPr/>
        </p:nvSpPr>
        <p:spPr>
          <a:xfrm>
            <a:off x="2325103" y="2922937"/>
            <a:ext cx="1902508" cy="344791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1400"/>
            </a:pPr>
            <a:r>
              <a:rPr lang="en-US" altLang="zh-CN" sz="1200" b="1" dirty="0">
                <a:solidFill>
                  <a:schemeClr val="dk2"/>
                </a:solidFill>
                <a:latin typeface="Montserrat"/>
                <a:sym typeface="Montserrat"/>
              </a:rPr>
              <a:t>Failing</a:t>
            </a:r>
            <a:r>
              <a:rPr lang="zh-CN" altLang="en-US" sz="1200" b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sz="1200" b="1" dirty="0">
                <a:solidFill>
                  <a:schemeClr val="dk2"/>
                </a:solidFill>
                <a:latin typeface="Montserrat"/>
                <a:sym typeface="Montserrat"/>
              </a:rPr>
              <a:t>test</a:t>
            </a:r>
            <a:r>
              <a:rPr lang="zh-CN" altLang="en-US" sz="1200" b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sz="1200" b="1" dirty="0">
                <a:solidFill>
                  <a:schemeClr val="dk2"/>
                </a:solidFill>
                <a:latin typeface="Montserrat"/>
                <a:sym typeface="Montserrat"/>
              </a:rPr>
              <a:t>case</a:t>
            </a:r>
          </a:p>
        </p:txBody>
      </p:sp>
      <p:sp>
        <p:nvSpPr>
          <p:cNvPr id="21" name="Subtitle 5">
            <a:extLst>
              <a:ext uri="{FF2B5EF4-FFF2-40B4-BE49-F238E27FC236}">
                <a16:creationId xmlns:a16="http://schemas.microsoft.com/office/drawing/2014/main" id="{3B28AD9B-CD87-9F98-134C-2303C9DCBE91}"/>
              </a:ext>
            </a:extLst>
          </p:cNvPr>
          <p:cNvSpPr txBox="1">
            <a:spLocks/>
          </p:cNvSpPr>
          <p:nvPr/>
        </p:nvSpPr>
        <p:spPr>
          <a:xfrm>
            <a:off x="4334980" y="1725269"/>
            <a:ext cx="2721804" cy="344791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1400"/>
            </a:pPr>
            <a:r>
              <a:rPr lang="en-US" altLang="zh-CN" sz="1200" dirty="0">
                <a:solidFill>
                  <a:schemeClr val="dk2"/>
                </a:solidFill>
                <a:latin typeface="Montserrat"/>
                <a:sym typeface="Montserrat"/>
              </a:rPr>
              <a:t>Developer-validated</a:t>
            </a:r>
            <a:r>
              <a:rPr lang="zh-CN" altLang="en-US" sz="12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sz="1200" dirty="0">
                <a:solidFill>
                  <a:schemeClr val="dk2"/>
                </a:solidFill>
                <a:latin typeface="Montserrat"/>
                <a:sym typeface="Montserrat"/>
              </a:rPr>
              <a:t>patch</a:t>
            </a:r>
          </a:p>
        </p:txBody>
      </p:sp>
      <p:sp>
        <p:nvSpPr>
          <p:cNvPr id="22" name="Subtitle 5">
            <a:extLst>
              <a:ext uri="{FF2B5EF4-FFF2-40B4-BE49-F238E27FC236}">
                <a16:creationId xmlns:a16="http://schemas.microsoft.com/office/drawing/2014/main" id="{D65DB668-96AC-0126-3F0B-08FDA57BD3FA}"/>
              </a:ext>
            </a:extLst>
          </p:cNvPr>
          <p:cNvSpPr txBox="1">
            <a:spLocks/>
          </p:cNvSpPr>
          <p:nvPr/>
        </p:nvSpPr>
        <p:spPr>
          <a:xfrm>
            <a:off x="5006341" y="2929389"/>
            <a:ext cx="1600316" cy="344791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1400"/>
            </a:pPr>
            <a:r>
              <a:rPr lang="en-US" altLang="zh-CN" sz="1200" b="1" dirty="0">
                <a:solidFill>
                  <a:schemeClr val="dk2"/>
                </a:solidFill>
                <a:latin typeface="Montserrat"/>
                <a:sym typeface="Montserrat"/>
              </a:rPr>
              <a:t>Generated</a:t>
            </a:r>
            <a:r>
              <a:rPr lang="zh-CN" altLang="en-US" sz="1200" b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sz="1200" b="1" dirty="0">
                <a:solidFill>
                  <a:schemeClr val="dk2"/>
                </a:solidFill>
                <a:latin typeface="Montserrat"/>
                <a:sym typeface="Montserrat"/>
              </a:rPr>
              <a:t>patch</a:t>
            </a:r>
          </a:p>
        </p:txBody>
      </p:sp>
      <p:sp>
        <p:nvSpPr>
          <p:cNvPr id="23" name="Subtitle 5">
            <a:extLst>
              <a:ext uri="{FF2B5EF4-FFF2-40B4-BE49-F238E27FC236}">
                <a16:creationId xmlns:a16="http://schemas.microsoft.com/office/drawing/2014/main" id="{50834B53-7785-EC43-990F-164EC9146027}"/>
              </a:ext>
            </a:extLst>
          </p:cNvPr>
          <p:cNvSpPr txBox="1">
            <a:spLocks/>
          </p:cNvSpPr>
          <p:nvPr/>
        </p:nvSpPr>
        <p:spPr>
          <a:xfrm>
            <a:off x="3516175" y="2002907"/>
            <a:ext cx="1702555" cy="344791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1400"/>
            </a:pPr>
            <a:r>
              <a:rPr lang="en-US" altLang="zh-CN" sz="1200" dirty="0">
                <a:solidFill>
                  <a:srgbClr val="FF0000"/>
                </a:solidFill>
                <a:latin typeface="Montserrat"/>
                <a:sym typeface="Montserrat"/>
              </a:rPr>
              <a:t>Similar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7430F627-C877-D3CA-A14D-C5D5000D5488}"/>
              </a:ext>
            </a:extLst>
          </p:cNvPr>
          <p:cNvSpPr/>
          <p:nvPr/>
        </p:nvSpPr>
        <p:spPr>
          <a:xfrm rot="2790210">
            <a:off x="3206424" y="1787529"/>
            <a:ext cx="859473" cy="815141"/>
          </a:xfrm>
          <a:prstGeom prst="arc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186D498-0BF3-A326-7BF0-A102B009CA59}"/>
              </a:ext>
            </a:extLst>
          </p:cNvPr>
          <p:cNvSpPr/>
          <p:nvPr/>
        </p:nvSpPr>
        <p:spPr>
          <a:xfrm rot="2809113">
            <a:off x="5988034" y="1786220"/>
            <a:ext cx="859473" cy="815141"/>
          </a:xfrm>
          <a:prstGeom prst="arc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24F7BB-404E-B216-AADE-A0B3E4352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220" y="1099507"/>
            <a:ext cx="615749" cy="61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AFD3EFDE-1B08-E8D1-417D-E6590476D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51" y="928075"/>
            <a:ext cx="772181" cy="85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F6E2BF96-78D3-954C-5446-8DD2B26E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622" y="2323843"/>
            <a:ext cx="601126" cy="60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BD0A09B6-A8C4-FEE6-68B5-E540CDA1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93" y="2148976"/>
            <a:ext cx="772181" cy="85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ubtitle 5">
            <a:extLst>
              <a:ext uri="{FF2B5EF4-FFF2-40B4-BE49-F238E27FC236}">
                <a16:creationId xmlns:a16="http://schemas.microsoft.com/office/drawing/2014/main" id="{555595E0-9CD9-6AA7-9C3A-77A1DB334AC2}"/>
              </a:ext>
            </a:extLst>
          </p:cNvPr>
          <p:cNvSpPr txBox="1">
            <a:spLocks/>
          </p:cNvSpPr>
          <p:nvPr/>
        </p:nvSpPr>
        <p:spPr>
          <a:xfrm>
            <a:off x="6417770" y="2012343"/>
            <a:ext cx="1702555" cy="344791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1400"/>
            </a:pPr>
            <a:r>
              <a:rPr lang="en-US" altLang="zh-CN" sz="1200" dirty="0">
                <a:solidFill>
                  <a:srgbClr val="FF0000"/>
                </a:solidFill>
                <a:latin typeface="Montserrat"/>
                <a:sym typeface="Montserrat"/>
              </a:rPr>
              <a:t>-&gt;</a:t>
            </a:r>
            <a:r>
              <a:rPr lang="zh-CN" altLang="en-US" sz="1200" dirty="0">
                <a:solidFill>
                  <a:srgbClr val="FF0000"/>
                </a:solidFill>
                <a:latin typeface="Montserrat"/>
                <a:sym typeface="Montserra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Montserrat"/>
                <a:sym typeface="Montserrat"/>
              </a:rPr>
              <a:t>Similar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656150-9E80-8F20-0906-F13D81FE0869}"/>
              </a:ext>
            </a:extLst>
          </p:cNvPr>
          <p:cNvCxnSpPr>
            <a:cxnSpLocks/>
          </p:cNvCxnSpPr>
          <p:nvPr/>
        </p:nvCxnSpPr>
        <p:spPr>
          <a:xfrm>
            <a:off x="3750260" y="2620652"/>
            <a:ext cx="1461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2F1DBC3-6402-BCDC-0BDE-5C91DC15C20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578971" y="2616244"/>
            <a:ext cx="385651" cy="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093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4D8A-1A4C-A453-9AF6-8E897604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idaloka " panose="02000504000000020004" pitchFamily="2" charset="0"/>
              </a:rPr>
              <a:t>Motivating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Example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AC817-C480-44E4-59E8-D49DCD3DA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13</a:t>
            </a:fld>
            <a:endParaRPr lang="en-L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45DA9-5095-3AB6-5D3E-FCF202F9BDCB}"/>
              </a:ext>
            </a:extLst>
          </p:cNvPr>
          <p:cNvSpPr txBox="1"/>
          <p:nvPr/>
        </p:nvSpPr>
        <p:spPr>
          <a:xfrm>
            <a:off x="1794816" y="1214391"/>
            <a:ext cx="1410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sz="1600">
                <a:latin typeface="Montserrat" pitchFamily="2" charset="77"/>
              </a:rPr>
              <a:t>Chart-26</a:t>
            </a:r>
            <a:endParaRPr lang="en-LU">
              <a:latin typeface="Montserrat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ED6F93-0404-2373-314D-37BF4EB3E388}"/>
              </a:ext>
            </a:extLst>
          </p:cNvPr>
          <p:cNvSpPr txBox="1"/>
          <p:nvPr/>
        </p:nvSpPr>
        <p:spPr>
          <a:xfrm>
            <a:off x="555299" y="1541178"/>
            <a:ext cx="37989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>
                <a:latin typeface="Montserrat" pitchFamily="2" charset="77"/>
              </a:rPr>
              <a:t>   </a:t>
            </a:r>
            <a:r>
              <a:rPr lang="en-US" altLang="zh-CN" sz="1100">
                <a:latin typeface="Montserrat" pitchFamily="2" charset="77"/>
              </a:rPr>
              <a:t>Failing</a:t>
            </a:r>
            <a:r>
              <a:rPr lang="zh-CN" altLang="en-US" sz="1100">
                <a:latin typeface="Montserrat" pitchFamily="2" charset="77"/>
              </a:rPr>
              <a:t> </a:t>
            </a:r>
            <a:r>
              <a:rPr lang="en-US" altLang="zh-CN" sz="1100">
                <a:latin typeface="Montserrat" pitchFamily="2" charset="77"/>
              </a:rPr>
              <a:t>test</a:t>
            </a:r>
            <a:r>
              <a:rPr lang="zh-CN" altLang="en-US" sz="1100">
                <a:latin typeface="Montserrat" pitchFamily="2" charset="77"/>
              </a:rPr>
              <a:t> </a:t>
            </a:r>
            <a:r>
              <a:rPr lang="en-US" altLang="zh-CN" sz="1100">
                <a:latin typeface="Montserrat" pitchFamily="2" charset="77"/>
              </a:rPr>
              <a:t>cases:</a:t>
            </a:r>
            <a:endParaRPr lang="en-GB" sz="110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- org.</a:t>
            </a:r>
            <a:r>
              <a:rPr lang="zh-CN" altLang="en-US" sz="1100">
                <a:solidFill>
                  <a:srgbClr val="000000"/>
                </a:solidFill>
                <a:effectLst/>
                <a:latin typeface="Montserrat" pitchFamily="2" charset="77"/>
              </a:rPr>
              <a:t>***</a:t>
            </a:r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.AreaChartTests::testDrawWithNullInfo</a:t>
            </a:r>
          </a:p>
          <a:p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- org.</a:t>
            </a:r>
            <a:r>
              <a:rPr lang="zh-CN" altLang="en-US" sz="1100">
                <a:solidFill>
                  <a:srgbClr val="000000"/>
                </a:solidFill>
                <a:effectLst/>
                <a:latin typeface="Montserrat" pitchFamily="2" charset="77"/>
              </a:rPr>
              <a:t> ***</a:t>
            </a:r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.BarChart3DTests::testDrawWithNullInfo</a:t>
            </a:r>
          </a:p>
          <a:p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- org.</a:t>
            </a:r>
            <a:r>
              <a:rPr lang="zh-CN" altLang="en-US" sz="1100">
                <a:solidFill>
                  <a:srgbClr val="000000"/>
                </a:solidFill>
                <a:effectLst/>
                <a:latin typeface="Montserrat" pitchFamily="2" charset="77"/>
              </a:rPr>
              <a:t> ***</a:t>
            </a:r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.BarChartTests::testDrawWithNullInfo</a:t>
            </a:r>
          </a:p>
          <a:p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- org.</a:t>
            </a:r>
            <a:r>
              <a:rPr lang="zh-CN" altLang="en-US" sz="1100">
                <a:solidFill>
                  <a:srgbClr val="000000"/>
                </a:solidFill>
                <a:effectLst/>
                <a:latin typeface="Montserrat" pitchFamily="2" charset="77"/>
              </a:rPr>
              <a:t> ***</a:t>
            </a:r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.GanttChartTests::testDrawWithNullInfo</a:t>
            </a:r>
          </a:p>
          <a:p>
            <a:r>
              <a:rPr lang="en-US" altLang="zh-CN" sz="1100">
                <a:solidFill>
                  <a:srgbClr val="000000"/>
                </a:solidFill>
                <a:effectLst/>
                <a:latin typeface="Montserrat" pitchFamily="2" charset="77"/>
              </a:rPr>
              <a:t>……</a:t>
            </a:r>
            <a:endParaRPr lang="en-GB" sz="1100">
              <a:solidFill>
                <a:srgbClr val="000000"/>
              </a:solidFill>
              <a:effectLst/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BC0262-48B7-901D-AEDD-604C01270429}"/>
              </a:ext>
            </a:extLst>
          </p:cNvPr>
          <p:cNvSpPr txBox="1"/>
          <p:nvPr/>
        </p:nvSpPr>
        <p:spPr>
          <a:xfrm>
            <a:off x="4661768" y="1541178"/>
            <a:ext cx="41452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srgbClr val="000000"/>
                </a:solidFill>
                <a:effectLst/>
                <a:latin typeface="Montserrat" pitchFamily="2" charset="77"/>
              </a:rPr>
              <a:t>    </a:t>
            </a:r>
            <a:r>
              <a:rPr lang="en-US" altLang="zh-CN" sz="1100">
                <a:solidFill>
                  <a:srgbClr val="000000"/>
                </a:solidFill>
                <a:effectLst/>
                <a:latin typeface="Montserrat" pitchFamily="2" charset="77"/>
              </a:rPr>
              <a:t>Failing</a:t>
            </a:r>
            <a:r>
              <a:rPr lang="zh-CN" altLang="en-US" sz="1100">
                <a:solidFill>
                  <a:srgbClr val="000000"/>
                </a:solidFill>
                <a:effectLst/>
                <a:latin typeface="Montserrat" pitchFamily="2" charset="77"/>
              </a:rPr>
              <a:t> </a:t>
            </a:r>
            <a:r>
              <a:rPr lang="en-US" altLang="zh-CN" sz="1100">
                <a:solidFill>
                  <a:srgbClr val="000000"/>
                </a:solidFill>
                <a:effectLst/>
                <a:latin typeface="Montserrat" pitchFamily="2" charset="77"/>
              </a:rPr>
              <a:t>test</a:t>
            </a:r>
            <a:r>
              <a:rPr lang="zh-CN" altLang="en-US" sz="1100">
                <a:solidFill>
                  <a:srgbClr val="000000"/>
                </a:solidFill>
                <a:effectLst/>
                <a:latin typeface="Montserrat" pitchFamily="2" charset="77"/>
              </a:rPr>
              <a:t> </a:t>
            </a:r>
            <a:r>
              <a:rPr lang="en-US" altLang="zh-CN" sz="1100">
                <a:solidFill>
                  <a:srgbClr val="000000"/>
                </a:solidFill>
                <a:effectLst/>
                <a:latin typeface="Montserrat" pitchFamily="2" charset="77"/>
              </a:rPr>
              <a:t>cases:</a:t>
            </a:r>
          </a:p>
          <a:p>
            <a:r>
              <a:rPr lang="en-US" altLang="zh-CN" sz="1100">
                <a:solidFill>
                  <a:srgbClr val="000000"/>
                </a:solidFill>
                <a:effectLst/>
                <a:latin typeface="Montserrat" pitchFamily="2" charset="77"/>
              </a:rPr>
              <a:t>-</a:t>
            </a:r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 org.</a:t>
            </a:r>
            <a:r>
              <a:rPr lang="zh-CN" altLang="en-US" sz="1100">
                <a:solidFill>
                  <a:srgbClr val="000000"/>
                </a:solidFill>
                <a:effectLst/>
                <a:latin typeface="Montserrat" pitchFamily="2" charset="77"/>
              </a:rPr>
              <a:t> ***</a:t>
            </a:r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.ScatterPlotTests::testDrawWithNullInfo</a:t>
            </a:r>
          </a:p>
          <a:p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- org.</a:t>
            </a:r>
            <a:r>
              <a:rPr lang="zh-CN" altLang="en-US" sz="1100">
                <a:solidFill>
                  <a:srgbClr val="000000"/>
                </a:solidFill>
                <a:effectLst/>
                <a:latin typeface="Montserrat" pitchFamily="2" charset="77"/>
              </a:rPr>
              <a:t> ***</a:t>
            </a:r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.TimeSeriesChartTests::testDrawWithNullInfo</a:t>
            </a:r>
          </a:p>
          <a:p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- org.</a:t>
            </a:r>
            <a:r>
              <a:rPr lang="zh-CN" altLang="en-US" sz="1100">
                <a:solidFill>
                  <a:srgbClr val="000000"/>
                </a:solidFill>
                <a:effectLst/>
                <a:latin typeface="Montserrat" pitchFamily="2" charset="77"/>
              </a:rPr>
              <a:t> ***</a:t>
            </a:r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.XYAreaChartTests::testDrawWithNullInfo</a:t>
            </a:r>
          </a:p>
          <a:p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- org.</a:t>
            </a:r>
            <a:r>
              <a:rPr lang="zh-CN" altLang="en-US" sz="1100">
                <a:solidFill>
                  <a:srgbClr val="000000"/>
                </a:solidFill>
                <a:effectLst/>
                <a:latin typeface="Montserrat" pitchFamily="2" charset="77"/>
              </a:rPr>
              <a:t> ***</a:t>
            </a:r>
            <a:r>
              <a:rPr lang="en-GB" sz="1100">
                <a:solidFill>
                  <a:srgbClr val="000000"/>
                </a:solidFill>
                <a:effectLst/>
                <a:latin typeface="Montserrat" pitchFamily="2" charset="77"/>
              </a:rPr>
              <a:t>.ScatterPlotTests::testSetSeriesToolTipGenerator</a:t>
            </a:r>
          </a:p>
          <a:p>
            <a:r>
              <a:rPr lang="en-US" altLang="zh-CN" sz="1100">
                <a:latin typeface="Montserrat" pitchFamily="2" charset="77"/>
              </a:rPr>
              <a:t>……</a:t>
            </a:r>
            <a:endParaRPr lang="en-GB" sz="1100">
              <a:solidFill>
                <a:srgbClr val="000000"/>
              </a:solidFill>
              <a:effectLst/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E9465A-9C71-BDC7-AC3A-360EB229D675}"/>
              </a:ext>
            </a:extLst>
          </p:cNvPr>
          <p:cNvSpPr txBox="1"/>
          <p:nvPr/>
        </p:nvSpPr>
        <p:spPr>
          <a:xfrm>
            <a:off x="6029014" y="1233400"/>
            <a:ext cx="1410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sz="1600">
                <a:latin typeface="Montserrat" pitchFamily="2" charset="77"/>
              </a:rPr>
              <a:t>Chart-</a:t>
            </a:r>
            <a:r>
              <a:rPr lang="en-US" altLang="zh-CN" sz="1600">
                <a:latin typeface="Montserrat" pitchFamily="2" charset="77"/>
              </a:rPr>
              <a:t>4</a:t>
            </a:r>
            <a:endParaRPr lang="en-LU" sz="1600">
              <a:latin typeface="Montserrat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9AC6E-E49A-CA11-5746-B60DE4988FB7}"/>
              </a:ext>
            </a:extLst>
          </p:cNvPr>
          <p:cNvSpPr/>
          <p:nvPr/>
        </p:nvSpPr>
        <p:spPr>
          <a:xfrm>
            <a:off x="2297766" y="1710705"/>
            <a:ext cx="1754945" cy="753279"/>
          </a:xfrm>
          <a:prstGeom prst="rect">
            <a:avLst/>
          </a:prstGeom>
          <a:solidFill>
            <a:srgbClr val="FF0000">
              <a:alpha val="5000"/>
            </a:srgbClr>
          </a:solidFill>
          <a:ln w="127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6A87CB-489E-DDDF-DFD6-F4B28ED730AA}"/>
              </a:ext>
            </a:extLst>
          </p:cNvPr>
          <p:cNvSpPr/>
          <p:nvPr/>
        </p:nvSpPr>
        <p:spPr>
          <a:xfrm>
            <a:off x="6489761" y="1719996"/>
            <a:ext cx="2009004" cy="540788"/>
          </a:xfrm>
          <a:prstGeom prst="rect">
            <a:avLst/>
          </a:prstGeom>
          <a:solidFill>
            <a:srgbClr val="FF0000">
              <a:alpha val="5000"/>
            </a:srgbClr>
          </a:solidFill>
          <a:ln w="127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11D369-96C4-6637-EB3E-7770624B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484" y="2824111"/>
            <a:ext cx="2541565" cy="156478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352444-FFC2-9BF4-F9A7-45CA3FC5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23" y="2828687"/>
            <a:ext cx="3339486" cy="156478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D8D9B577-1C38-E4AC-7F25-68F9A872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10" y="1100938"/>
            <a:ext cx="528657" cy="5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8D91E62-7618-4F00-7C27-283C0BF69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342" y="1100937"/>
            <a:ext cx="528657" cy="5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AB9EEC6-7332-1C07-9F3D-027B0DBA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1474354"/>
            <a:ext cx="414274" cy="41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3BD1D147-9F82-EFF3-F828-ECAAFE0E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70" y="1472261"/>
            <a:ext cx="414274" cy="41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EB4DD8-DA9E-AE7E-2583-C2B97422B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926" y="1853083"/>
            <a:ext cx="757667" cy="4364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171F990-5E5D-60EA-24DA-A01AE382953D}"/>
              </a:ext>
            </a:extLst>
          </p:cNvPr>
          <p:cNvSpPr txBox="1"/>
          <p:nvPr/>
        </p:nvSpPr>
        <p:spPr>
          <a:xfrm>
            <a:off x="1036520" y="2595834"/>
            <a:ext cx="2541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sz="1050">
                <a:latin typeface="Montserrat" pitchFamily="2" charset="77"/>
              </a:rPr>
              <a:t>testDrawWithNullInfo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DD2C42-3C52-F5E1-8D16-75551EC4C83F}"/>
              </a:ext>
            </a:extLst>
          </p:cNvPr>
          <p:cNvSpPr txBox="1"/>
          <p:nvPr/>
        </p:nvSpPr>
        <p:spPr>
          <a:xfrm>
            <a:off x="5389485" y="2598257"/>
            <a:ext cx="2541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sz="1050">
                <a:latin typeface="Montserrat" pitchFamily="2" charset="77"/>
              </a:rPr>
              <a:t>testDrawWithNullInfo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62917-CCD9-9DEB-747B-8ECDB6C37DC4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1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BATS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42962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4D8A-1A4C-A453-9AF6-8E897604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idaloka " panose="02000504000000020004" pitchFamily="2" charset="0"/>
              </a:rPr>
              <a:t>Motivating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Example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AC817-C480-44E4-59E8-D49DCD3DA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14</a:t>
            </a:fld>
            <a:endParaRPr lang="en-L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69FAE-5189-9B9F-DEB4-ABD410A4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6" y="2002855"/>
            <a:ext cx="4043243" cy="204139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4BDC2-B888-F54D-4F63-B405C8573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45" y="2002855"/>
            <a:ext cx="4043243" cy="20413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B1AE-A4A4-7B15-5B28-066377D1E0BD}"/>
              </a:ext>
            </a:extLst>
          </p:cNvPr>
          <p:cNvSpPr txBox="1"/>
          <p:nvPr/>
        </p:nvSpPr>
        <p:spPr>
          <a:xfrm>
            <a:off x="1093391" y="4071902"/>
            <a:ext cx="306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sz="1200">
                <a:latin typeface="Montserrat" pitchFamily="2" charset="77"/>
              </a:rPr>
              <a:t>A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correct</a:t>
            </a:r>
            <a:r>
              <a:rPr lang="en-LU" sz="1200">
                <a:latin typeface="Montserrat" pitchFamily="2" charset="77"/>
              </a:rPr>
              <a:t> </a:t>
            </a:r>
            <a:r>
              <a:rPr lang="en-LU" sz="1200" b="1">
                <a:latin typeface="Montserrat" pitchFamily="2" charset="77"/>
              </a:rPr>
              <a:t>APR-generated</a:t>
            </a:r>
            <a:r>
              <a:rPr lang="en-LU" sz="1200">
                <a:latin typeface="Montserrat" pitchFamily="2" charset="77"/>
              </a:rPr>
              <a:t> patch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7BBED-239F-C9D3-0A3F-CC11613CDBEF}"/>
              </a:ext>
            </a:extLst>
          </p:cNvPr>
          <p:cNvSpPr txBox="1"/>
          <p:nvPr/>
        </p:nvSpPr>
        <p:spPr>
          <a:xfrm>
            <a:off x="5347392" y="4068960"/>
            <a:ext cx="306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sz="1200">
                <a:latin typeface="Montserrat" pitchFamily="2" charset="77"/>
              </a:rPr>
              <a:t>A </a:t>
            </a:r>
            <a:r>
              <a:rPr lang="en-LU" sz="1200" b="1">
                <a:latin typeface="Montserrat" pitchFamily="2" charset="77"/>
              </a:rPr>
              <a:t>developer-written</a:t>
            </a:r>
            <a:r>
              <a:rPr lang="en-LU" sz="1200">
                <a:latin typeface="Montserrat" pitchFamily="2" charset="77"/>
              </a:rPr>
              <a:t> patch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78BD4-3EF0-AE83-C01D-8967AD697912}"/>
              </a:ext>
            </a:extLst>
          </p:cNvPr>
          <p:cNvSpPr txBox="1"/>
          <p:nvPr/>
        </p:nvSpPr>
        <p:spPr>
          <a:xfrm>
            <a:off x="1794816" y="1133706"/>
            <a:ext cx="1410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sz="1600">
                <a:latin typeface="Montserrat" pitchFamily="2" charset="77"/>
              </a:rPr>
              <a:t>Chart-26</a:t>
            </a:r>
            <a:endParaRPr lang="en-LU">
              <a:latin typeface="Montserrat" pitchFamily="2" charset="7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0D01DC2-BA88-259D-35E9-2D0D92E6C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10" y="1020253"/>
            <a:ext cx="528657" cy="5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A858E3-5FCB-A99A-78C0-6A9EC961013E}"/>
              </a:ext>
            </a:extLst>
          </p:cNvPr>
          <p:cNvSpPr txBox="1"/>
          <p:nvPr/>
        </p:nvSpPr>
        <p:spPr>
          <a:xfrm>
            <a:off x="6029014" y="1152715"/>
            <a:ext cx="1410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U" sz="1600">
                <a:latin typeface="Montserrat" pitchFamily="2" charset="77"/>
              </a:rPr>
              <a:t>Chart-</a:t>
            </a:r>
            <a:r>
              <a:rPr lang="en-US" altLang="zh-CN" sz="1600">
                <a:latin typeface="Montserrat" pitchFamily="2" charset="77"/>
              </a:rPr>
              <a:t>4</a:t>
            </a:r>
            <a:endParaRPr lang="en-LU" sz="1600">
              <a:latin typeface="Montserrat" pitchFamily="2" charset="7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6C68094-3746-9032-1084-31288C70D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342" y="1020252"/>
            <a:ext cx="528657" cy="5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0A4470B0-885C-EDC3-F26D-8F437E01FA66}"/>
              </a:ext>
            </a:extLst>
          </p:cNvPr>
          <p:cNvSpPr/>
          <p:nvPr/>
        </p:nvSpPr>
        <p:spPr>
          <a:xfrm rot="16200000">
            <a:off x="2312791" y="1624200"/>
            <a:ext cx="338553" cy="151373"/>
          </a:xfrm>
          <a:prstGeom prst="striped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573DD9FA-612E-210E-4F56-B1E173792602}"/>
              </a:ext>
            </a:extLst>
          </p:cNvPr>
          <p:cNvSpPr/>
          <p:nvPr/>
        </p:nvSpPr>
        <p:spPr>
          <a:xfrm rot="16200000">
            <a:off x="6513229" y="1624200"/>
            <a:ext cx="338552" cy="151373"/>
          </a:xfrm>
          <a:prstGeom prst="striped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B4CA83F-CE50-4625-B74C-C90D7089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36" y="4053002"/>
            <a:ext cx="357109" cy="3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1579072-9C77-8A4C-D62C-1164F7F4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92" y="4053002"/>
            <a:ext cx="339598" cy="3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E6A28D-A8C7-BEB4-80D3-F435A11D6E52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1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BATS</a:t>
            </a:r>
            <a:endParaRPr lang="en-L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3C956F-FB72-61D2-09CB-0934BD400FB7}"/>
              </a:ext>
            </a:extLst>
          </p:cNvPr>
          <p:cNvCxnSpPr>
            <a:cxnSpLocks/>
          </p:cNvCxnSpPr>
          <p:nvPr/>
        </p:nvCxnSpPr>
        <p:spPr>
          <a:xfrm>
            <a:off x="784972" y="2859742"/>
            <a:ext cx="35738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3295FB-6784-97A7-6543-5161CB669980}"/>
              </a:ext>
            </a:extLst>
          </p:cNvPr>
          <p:cNvCxnSpPr>
            <a:cxnSpLocks/>
          </p:cNvCxnSpPr>
          <p:nvPr/>
        </p:nvCxnSpPr>
        <p:spPr>
          <a:xfrm>
            <a:off x="5150770" y="2770095"/>
            <a:ext cx="35738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41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F8C0-D6D2-477D-C892-8D7F0ADD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Vidaloka " panose="02000504000000020004" pitchFamily="2" charset="0"/>
              </a:rPr>
              <a:t>Approach: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BATS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F06B1-4277-A6AB-DECE-1A9991BC0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15</a:t>
            </a:fld>
            <a:endParaRPr lang="en-L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FA854-302F-B676-53C1-D67EA0769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98" y="1118536"/>
            <a:ext cx="5698005" cy="319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809BC-E0EF-2500-E20D-0464BD0DFF1E}"/>
              </a:ext>
            </a:extLst>
          </p:cNvPr>
          <p:cNvSpPr txBox="1"/>
          <p:nvPr/>
        </p:nvSpPr>
        <p:spPr>
          <a:xfrm>
            <a:off x="2243961" y="4298115"/>
            <a:ext cx="465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Montserrat" pitchFamily="2" charset="77"/>
              </a:rPr>
              <a:t>Overview of BATS</a:t>
            </a:r>
            <a:endParaRPr lang="en-LU" b="1"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6D8D6-7734-78BB-9A3D-66FE43B850C8}"/>
              </a:ext>
            </a:extLst>
          </p:cNvPr>
          <p:cNvSpPr txBox="1"/>
          <p:nvPr/>
        </p:nvSpPr>
        <p:spPr>
          <a:xfrm>
            <a:off x="6315813" y="1118536"/>
            <a:ext cx="2167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LU" sz="1200">
                <a:latin typeface="Montserrat" pitchFamily="2" charset="77"/>
              </a:rPr>
              <a:t>Patch </a:t>
            </a:r>
            <a:r>
              <a:rPr lang="en-LU" sz="1200" b="1">
                <a:latin typeface="Montserrat" pitchFamily="2" charset="77"/>
              </a:rPr>
              <a:t>B</a:t>
            </a:r>
            <a:r>
              <a:rPr lang="en-LU" sz="1200">
                <a:latin typeface="Montserrat" pitchFamily="2" charset="77"/>
              </a:rPr>
              <a:t>ehaviour </a:t>
            </a:r>
            <a:r>
              <a:rPr lang="en-LU" sz="1200" b="1">
                <a:latin typeface="Montserrat" pitchFamily="2" charset="77"/>
              </a:rPr>
              <a:t>A</a:t>
            </a:r>
            <a:r>
              <a:rPr lang="en-LU" sz="1200">
                <a:latin typeface="Montserrat" pitchFamily="2" charset="77"/>
              </a:rPr>
              <a:t>gainst </a:t>
            </a:r>
          </a:p>
          <a:p>
            <a:pPr algn="r"/>
            <a:r>
              <a:rPr lang="en-US" altLang="zh-CN" sz="1200">
                <a:latin typeface="Montserrat" pitchFamily="2" charset="77"/>
              </a:rPr>
              <a:t>F</a:t>
            </a:r>
            <a:r>
              <a:rPr lang="en-LU" sz="1200">
                <a:latin typeface="Montserrat" pitchFamily="2" charset="77"/>
              </a:rPr>
              <a:t>ailing </a:t>
            </a:r>
            <a:r>
              <a:rPr lang="en-LU" sz="1200" b="1">
                <a:latin typeface="Montserrat" pitchFamily="2" charset="77"/>
              </a:rPr>
              <a:t>T</a:t>
            </a:r>
            <a:r>
              <a:rPr lang="en-LU" sz="1200">
                <a:latin typeface="Montserrat" pitchFamily="2" charset="77"/>
              </a:rPr>
              <a:t>est </a:t>
            </a:r>
            <a:r>
              <a:rPr lang="en-LU" sz="1200" b="1">
                <a:latin typeface="Montserrat" pitchFamily="2" charset="77"/>
              </a:rPr>
              <a:t>S</a:t>
            </a:r>
            <a:r>
              <a:rPr lang="en-LU" sz="1200">
                <a:latin typeface="Montserrat" pitchFamily="2" charset="77"/>
              </a:rPr>
              <a:t>pecification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68C26-C6DF-9293-A10B-D8D9CFC379EF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1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BATS</a:t>
            </a:r>
            <a:endParaRPr lang="en-L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3EE563-B120-090B-5DA6-A82D91281EC8}"/>
              </a:ext>
            </a:extLst>
          </p:cNvPr>
          <p:cNvSpPr/>
          <p:nvPr/>
        </p:nvSpPr>
        <p:spPr>
          <a:xfrm>
            <a:off x="2743200" y="1396228"/>
            <a:ext cx="809606" cy="26482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763C20-F922-B7F6-75F5-AA0C834F66ED}"/>
              </a:ext>
            </a:extLst>
          </p:cNvPr>
          <p:cNvSpPr/>
          <p:nvPr/>
        </p:nvSpPr>
        <p:spPr>
          <a:xfrm>
            <a:off x="3564963" y="1244490"/>
            <a:ext cx="2468284" cy="24642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72BD48-3FCB-8DBF-B961-0B29D41A0A1B}"/>
              </a:ext>
            </a:extLst>
          </p:cNvPr>
          <p:cNvSpPr/>
          <p:nvPr/>
        </p:nvSpPr>
        <p:spPr>
          <a:xfrm>
            <a:off x="4190532" y="3708743"/>
            <a:ext cx="2125281" cy="4616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420C8-77B0-0C1B-F6E5-F50EA4613462}"/>
              </a:ext>
            </a:extLst>
          </p:cNvPr>
          <p:cNvSpPr/>
          <p:nvPr/>
        </p:nvSpPr>
        <p:spPr>
          <a:xfrm>
            <a:off x="6033247" y="1945761"/>
            <a:ext cx="1322513" cy="14160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3F739-62E7-7867-C71E-BEE1161C0F80}"/>
              </a:ext>
            </a:extLst>
          </p:cNvPr>
          <p:cNvSpPr txBox="1"/>
          <p:nvPr/>
        </p:nvSpPr>
        <p:spPr>
          <a:xfrm>
            <a:off x="4169471" y="4131960"/>
            <a:ext cx="2167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FF0000"/>
                </a:solidFill>
                <a:latin typeface="Montserrat" pitchFamily="2" charset="77"/>
              </a:rPr>
              <a:t>compare</a:t>
            </a:r>
            <a:r>
              <a:rPr lang="zh-CN" altLang="en-US" sz="1200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Montserrat" pitchFamily="2" charset="77"/>
              </a:rPr>
              <a:t>patch</a:t>
            </a:r>
            <a:r>
              <a:rPr lang="zh-CN" altLang="en-US" sz="1200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Montserrat" pitchFamily="2" charset="77"/>
              </a:rPr>
              <a:t>behavior</a:t>
            </a:r>
            <a:endParaRPr lang="en-LU" sz="1200">
              <a:solidFill>
                <a:srgbClr val="FF0000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11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2" grpId="0" animBg="1"/>
      <p:bldP spid="12" grpId="1" animBg="1"/>
      <p:bldP spid="13" grpId="0" animBg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AAF9-62E2-B6A3-FA02-BBCA189C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Vidaloka " panose="02000504000000020004" pitchFamily="2" charset="0"/>
              </a:rPr>
              <a:t>Research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Questions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39E8D-3A5C-5673-79C9-659BBF5B7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16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D2D8B-DC0A-3ADD-0238-6157C80DE86F}"/>
              </a:ext>
            </a:extLst>
          </p:cNvPr>
          <p:cNvSpPr txBox="1"/>
          <p:nvPr/>
        </p:nvSpPr>
        <p:spPr>
          <a:xfrm>
            <a:off x="713224" y="1449140"/>
            <a:ext cx="7717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b="1" u="sng" dirty="0">
                <a:latin typeface="Montserrat" pitchFamily="2" charset="77"/>
              </a:rPr>
              <a:t>RQ-1:</a:t>
            </a:r>
            <a:r>
              <a:rPr lang="zh-CN" altLang="en-US" b="1" u="sng" dirty="0">
                <a:latin typeface="Montserrat" pitchFamily="2" charset="77"/>
              </a:rPr>
              <a:t> </a:t>
            </a:r>
            <a:r>
              <a:rPr lang="en-GB" altLang="zh-CN" dirty="0">
                <a:latin typeface="Montserrat" pitchFamily="2" charset="77"/>
              </a:rPr>
              <a:t>Does the similarity of failing test cases </a:t>
            </a:r>
            <a:r>
              <a:rPr lang="en-GB" altLang="zh-CN" dirty="0">
                <a:solidFill>
                  <a:srgbClr val="FF0000"/>
                </a:solidFill>
                <a:latin typeface="Montserrat" pitchFamily="2" charset="77"/>
              </a:rPr>
              <a:t>correlate with </a:t>
            </a:r>
            <a:r>
              <a:rPr lang="en-GB" altLang="zh-CN" dirty="0">
                <a:latin typeface="Montserrat" pitchFamily="2" charset="77"/>
              </a:rPr>
              <a:t>the similarity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GB" altLang="zh-CN" dirty="0">
                <a:latin typeface="Montserrat" pitchFamily="2" charset="77"/>
              </a:rPr>
              <a:t>of the associated bug fixing patches?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US" altLang="zh-CN" dirty="0">
                <a:latin typeface="Montserrat" pitchFamily="2" charset="77"/>
              </a:rPr>
              <a:t>(hypothesis)</a:t>
            </a:r>
            <a:endParaRPr lang="en-GB" altLang="zh-CN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GB" altLang="zh-CN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GB" altLang="zh-CN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5C761-59CD-D8D0-AAA3-7E74364BE750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3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BATS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00556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2603-D312-5FFD-32F1-B1448837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>
                <a:latin typeface="Vidaloka " panose="02000504000000020004" pitchFamily="2" charset="0"/>
              </a:rPr>
              <a:t>Hypothesis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Validation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B6242-AEBF-E90D-66DB-12B0CE963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17</a:t>
            </a:fld>
            <a:endParaRPr lang="en-L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A7D7-CD08-502C-54BD-D27D5303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92" y="1606510"/>
            <a:ext cx="6123633" cy="2281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115BF-67A2-C1D9-CFFF-E690C4BF171F}"/>
              </a:ext>
            </a:extLst>
          </p:cNvPr>
          <p:cNvSpPr txBox="1"/>
          <p:nvPr/>
        </p:nvSpPr>
        <p:spPr>
          <a:xfrm>
            <a:off x="2307092" y="3915166"/>
            <a:ext cx="6466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LU" b="1">
                <a:latin typeface="Montserrat" pitchFamily="2" charset="77"/>
              </a:rPr>
              <a:t>Similarity coefficient of test cases and patches </a:t>
            </a:r>
            <a:r>
              <a:rPr lang="en-US" altLang="zh-CN" b="1" dirty="0">
                <a:latin typeface="Montserrat" pitchFamily="2" charset="77"/>
              </a:rPr>
              <a:t>for</a:t>
            </a:r>
            <a:r>
              <a:rPr lang="en-LU" b="1">
                <a:latin typeface="Montserrat" pitchFamily="2" charset="77"/>
              </a:rPr>
              <a:t> each cluster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9CDDF-73B9-1F4F-B4F1-F07502AD0CCD}"/>
              </a:ext>
            </a:extLst>
          </p:cNvPr>
          <p:cNvSpPr txBox="1"/>
          <p:nvPr/>
        </p:nvSpPr>
        <p:spPr>
          <a:xfrm>
            <a:off x="2592942" y="1323651"/>
            <a:ext cx="2395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1200">
                <a:solidFill>
                  <a:srgbClr val="FF0000"/>
                </a:solidFill>
                <a:latin typeface="Montserrat" pitchFamily="2" charset="77"/>
              </a:rPr>
              <a:t>Pearson</a:t>
            </a:r>
            <a:r>
              <a:rPr lang="zh-CN" altLang="en-US" sz="1200" dirty="0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Montserrat" pitchFamily="2" charset="77"/>
              </a:rPr>
              <a:t>Correlation:</a:t>
            </a:r>
            <a:r>
              <a:rPr lang="zh-CN" altLang="en-US" sz="1200" dirty="0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Montserrat" pitchFamily="2" charset="77"/>
              </a:rPr>
              <a:t>0.883</a:t>
            </a:r>
            <a:endParaRPr lang="en-LU" sz="1200">
              <a:solidFill>
                <a:srgbClr val="FF0000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54887-6841-A65C-B40D-36F3163CDD78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3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BATS</a:t>
            </a:r>
            <a:endParaRPr lang="en-LU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96FC5E-BD62-D236-F3EB-5B40407B27F8}"/>
              </a:ext>
            </a:extLst>
          </p:cNvPr>
          <p:cNvSpPr/>
          <p:nvPr/>
        </p:nvSpPr>
        <p:spPr>
          <a:xfrm>
            <a:off x="4810658" y="772749"/>
            <a:ext cx="3672557" cy="5727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100" b="1" i="1">
                <a:latin typeface="Montserrat" pitchFamily="2" charset="77"/>
              </a:rPr>
              <a:t>RQ-1:</a:t>
            </a:r>
            <a:r>
              <a:rPr lang="zh-CN" altLang="en-US" sz="1100" b="1" i="1">
                <a:latin typeface="Montserrat" pitchFamily="2" charset="77"/>
              </a:rPr>
              <a:t> </a:t>
            </a:r>
            <a:r>
              <a:rPr lang="en-US" altLang="zh-CN" sz="1100" i="1">
                <a:latin typeface="Montserrat" pitchFamily="2" charset="77"/>
              </a:rPr>
              <a:t>Given a cluster of similar test cases, their associated patches </a:t>
            </a:r>
            <a:r>
              <a:rPr lang="en-US" altLang="zh-CN" sz="1100" i="1">
                <a:solidFill>
                  <a:srgbClr val="FF0000"/>
                </a:solidFill>
                <a:latin typeface="Montserrat" pitchFamily="2" charset="77"/>
              </a:rPr>
              <a:t>cluster</a:t>
            </a:r>
            <a:r>
              <a:rPr lang="zh-CN" altLang="en-US" sz="1100" i="1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US" altLang="zh-CN" sz="1100" i="1">
                <a:solidFill>
                  <a:srgbClr val="FF0000"/>
                </a:solidFill>
                <a:latin typeface="Montserrat" pitchFamily="2" charset="77"/>
              </a:rPr>
              <a:t>consistently</a:t>
            </a:r>
            <a:r>
              <a:rPr lang="en-US" altLang="zh-CN" sz="1100" i="1">
                <a:latin typeface="Montserrat" pitchFamily="2" charset="77"/>
              </a:rPr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9055BB-1DE8-40FE-6730-C82FA4018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69" y="1569618"/>
            <a:ext cx="857250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22088B-CF0B-6B02-70CF-68FBFC6A6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68" y="3012943"/>
            <a:ext cx="857250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82EDE-08F2-7915-D915-32FDC34FC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28" y="2498338"/>
            <a:ext cx="1203325" cy="175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FCC334-97F7-1D06-007E-C1D4BE777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28" y="3968712"/>
            <a:ext cx="1121400" cy="1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26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AAF9-62E2-B6A3-FA02-BBCA189C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Vidaloka " panose="02000504000000020004" pitchFamily="2" charset="0"/>
              </a:rPr>
              <a:t>Research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Questions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39E8D-3A5C-5673-79C9-659BBF5B7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18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D2D8B-DC0A-3ADD-0238-6157C80DE86F}"/>
              </a:ext>
            </a:extLst>
          </p:cNvPr>
          <p:cNvSpPr txBox="1"/>
          <p:nvPr/>
        </p:nvSpPr>
        <p:spPr>
          <a:xfrm>
            <a:off x="713224" y="1449140"/>
            <a:ext cx="7717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b="1" dirty="0">
                <a:latin typeface="Montserrat" pitchFamily="2" charset="77"/>
              </a:rPr>
              <a:t>RQ-1: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GB" altLang="zh-CN" dirty="0">
                <a:latin typeface="Montserrat" pitchFamily="2" charset="77"/>
              </a:rPr>
              <a:t>Does the similarity of failing test cases </a:t>
            </a:r>
            <a:r>
              <a:rPr lang="en-GB" altLang="zh-CN" dirty="0">
                <a:solidFill>
                  <a:srgbClr val="FF0000"/>
                </a:solidFill>
                <a:latin typeface="Montserrat" pitchFamily="2" charset="77"/>
              </a:rPr>
              <a:t>correlate with </a:t>
            </a:r>
            <a:r>
              <a:rPr lang="en-GB" altLang="zh-CN" dirty="0">
                <a:latin typeface="Montserrat" pitchFamily="2" charset="77"/>
              </a:rPr>
              <a:t>the similarity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GB" altLang="zh-CN" dirty="0">
                <a:latin typeface="Montserrat" pitchFamily="2" charset="77"/>
              </a:rPr>
              <a:t>of the associated bug fixing patches?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US" altLang="zh-CN" dirty="0">
                <a:latin typeface="Montserrat" pitchFamily="2" charset="77"/>
              </a:rPr>
              <a:t>(hypothesis)</a:t>
            </a:r>
            <a:endParaRPr lang="en-GB" altLang="zh-CN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GB" altLang="zh-CN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GB" altLang="zh-CN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b="1" u="sng" dirty="0">
                <a:latin typeface="Montserrat" pitchFamily="2" charset="77"/>
              </a:rPr>
              <a:t>RQ-2:</a:t>
            </a:r>
            <a:r>
              <a:rPr lang="zh-CN" altLang="en-US" b="1" u="sng" dirty="0">
                <a:latin typeface="Montserrat" pitchFamily="2" charset="77"/>
              </a:rPr>
              <a:t> </a:t>
            </a:r>
            <a:r>
              <a:rPr lang="en-GB" altLang="zh-CN" dirty="0">
                <a:latin typeface="Montserrat" pitchFamily="2" charset="77"/>
              </a:rPr>
              <a:t>To what extent can an approach assessing </a:t>
            </a:r>
            <a:r>
              <a:rPr lang="en-GB" altLang="zh-CN" dirty="0">
                <a:solidFill>
                  <a:srgbClr val="FF0000"/>
                </a:solidFill>
                <a:latin typeface="Montserrat" pitchFamily="2" charset="77"/>
              </a:rPr>
              <a:t>patch behaviour against test</a:t>
            </a:r>
            <a:r>
              <a:rPr lang="zh-CN" altLang="en-US" dirty="0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GB" altLang="zh-CN" dirty="0">
                <a:solidFill>
                  <a:srgbClr val="FF0000"/>
                </a:solidFill>
                <a:latin typeface="Montserrat" pitchFamily="2" charset="77"/>
              </a:rPr>
              <a:t>specification</a:t>
            </a:r>
            <a:r>
              <a:rPr lang="en-GB" altLang="zh-CN" dirty="0">
                <a:latin typeface="Montserrat" pitchFamily="2" charset="77"/>
              </a:rPr>
              <a:t>?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US" altLang="zh-CN" dirty="0">
                <a:latin typeface="Montserrat" pitchFamily="2" charset="77"/>
              </a:rPr>
              <a:t>(performance)</a:t>
            </a:r>
            <a:endParaRPr lang="en-GB" altLang="zh-CN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5C761-59CD-D8D0-AAA3-7E74364BE750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3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BATS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42469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420DEE-03BD-9D86-0323-5858BE22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89" y="1206159"/>
            <a:ext cx="5480128" cy="33728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F2132-08C8-E691-198C-BC8F459FA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1</a:t>
            </a:fld>
            <a:endParaRPr lang="en-L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86B0E7-CDC3-509B-1F43-C170D369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/>
          <a:lstStyle/>
          <a:p>
            <a:r>
              <a:rPr lang="en-GB" dirty="0">
                <a:latin typeface="Vidaloka " panose="02000504000000020004" pitchFamily="2" charset="0"/>
              </a:rPr>
              <a:t>The High Cost of Debugging</a:t>
            </a:r>
            <a:endParaRPr lang="en-LU" dirty="0">
              <a:latin typeface="Vidaloka " panose="02000504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3D82E-D4F2-7B0C-0856-5F8542526775}"/>
              </a:ext>
            </a:extLst>
          </p:cNvPr>
          <p:cNvSpPr/>
          <p:nvPr/>
        </p:nvSpPr>
        <p:spPr>
          <a:xfrm>
            <a:off x="4427266" y="2443054"/>
            <a:ext cx="790970" cy="3001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4100" name="Picture 4" descr="CJBS Food Club | The CJBS Café &amp; Dining ...">
            <a:extLst>
              <a:ext uri="{FF2B5EF4-FFF2-40B4-BE49-F238E27FC236}">
                <a16:creationId xmlns:a16="http://schemas.microsoft.com/office/drawing/2014/main" id="{B79ED2D7-5CA0-6C48-3761-2472BEC0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093" y="1247120"/>
            <a:ext cx="2101849" cy="70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21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37174B-C215-5460-4C18-AF6E3B58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96" y="1472868"/>
            <a:ext cx="5581358" cy="2902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3A092-023D-0158-3959-A190213E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>
                <a:latin typeface="Vidaloka " panose="02000504000000020004" pitchFamily="2" charset="0"/>
              </a:rPr>
              <a:t>Patch Correctness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7FE0A8-3F16-F25A-F66C-78CF164B7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19</a:t>
            </a:fld>
            <a:endParaRPr lang="en-L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A3884-DC04-9698-C091-1092F3DF16D3}"/>
              </a:ext>
            </a:extLst>
          </p:cNvPr>
          <p:cNvSpPr txBox="1"/>
          <p:nvPr/>
        </p:nvSpPr>
        <p:spPr>
          <a:xfrm>
            <a:off x="810577" y="1165091"/>
            <a:ext cx="7521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LU" b="1">
                <a:latin typeface="Montserrat" pitchFamily="2" charset="77"/>
              </a:rPr>
              <a:t>BATS’s performance on identifying patches.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(1278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patches,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32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APR tools)</a:t>
            </a:r>
            <a:endParaRPr lang="en-LU" b="1">
              <a:latin typeface="Montserrat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DC3E5E-9BDB-8069-795F-92D224A1FBE0}"/>
              </a:ext>
            </a:extLst>
          </p:cNvPr>
          <p:cNvSpPr/>
          <p:nvPr/>
        </p:nvSpPr>
        <p:spPr>
          <a:xfrm>
            <a:off x="1644196" y="4042828"/>
            <a:ext cx="3790194" cy="1830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9D1A2-6BF4-CE27-1790-EE79EFFE95E4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3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BATS</a:t>
            </a:r>
            <a:endParaRPr lang="en-L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AA51F4-EA63-B5FF-3E33-5BD83CC45FDE}"/>
              </a:ext>
            </a:extLst>
          </p:cNvPr>
          <p:cNvSpPr/>
          <p:nvPr/>
        </p:nvSpPr>
        <p:spPr>
          <a:xfrm>
            <a:off x="4625115" y="2391059"/>
            <a:ext cx="2551267" cy="374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273B38-2402-449C-61DF-FB8AAC29CAEB}"/>
              </a:ext>
            </a:extLst>
          </p:cNvPr>
          <p:cNvSpPr/>
          <p:nvPr/>
        </p:nvSpPr>
        <p:spPr>
          <a:xfrm>
            <a:off x="3972272" y="475863"/>
            <a:ext cx="4203539" cy="6191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100" b="1" i="1">
                <a:latin typeface="Montserrat" pitchFamily="2" charset="77"/>
              </a:rPr>
              <a:t>RQ-2:</a:t>
            </a:r>
            <a:r>
              <a:rPr lang="zh-CN" altLang="en-US" sz="1100" b="1" i="1">
                <a:latin typeface="Montserrat" pitchFamily="2" charset="77"/>
              </a:rPr>
              <a:t> </a:t>
            </a:r>
            <a:r>
              <a:rPr lang="en-US" altLang="zh-CN" sz="1100" i="1">
                <a:latin typeface="Montserrat" pitchFamily="2" charset="77"/>
              </a:rPr>
              <a:t>BATS performs well in identifying patch correctness with an </a:t>
            </a:r>
            <a:r>
              <a:rPr lang="en-US" altLang="zh-CN" sz="1100" i="1">
                <a:solidFill>
                  <a:srgbClr val="FF0000"/>
                </a:solidFill>
                <a:latin typeface="Montserrat" pitchFamily="2" charset="77"/>
              </a:rPr>
              <a:t>AUC</a:t>
            </a:r>
            <a:r>
              <a:rPr lang="zh-CN" altLang="en-US" sz="1100" i="1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US" altLang="zh-CN" sz="1100" i="1">
                <a:solidFill>
                  <a:srgbClr val="FF0000"/>
                </a:solidFill>
                <a:latin typeface="Montserrat" pitchFamily="2" charset="77"/>
              </a:rPr>
              <a:t>∼0.7</a:t>
            </a:r>
            <a:r>
              <a:rPr lang="zh-CN" altLang="en-US" sz="1100" i="1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US" altLang="zh-CN" sz="1100" i="1">
                <a:latin typeface="Montserrat" pitchFamily="2" charset="77"/>
              </a:rPr>
              <a:t>and an F1</a:t>
            </a:r>
            <a:r>
              <a:rPr lang="zh-CN" altLang="en-US" sz="1100" i="1">
                <a:latin typeface="Montserrat" pitchFamily="2" charset="77"/>
              </a:rPr>
              <a:t> </a:t>
            </a:r>
            <a:r>
              <a:rPr lang="en-US" altLang="zh-CN" sz="1100" i="1">
                <a:latin typeface="Montserrat" pitchFamily="2" charset="77"/>
              </a:rPr>
              <a:t>∼0.7 while the </a:t>
            </a:r>
            <a:r>
              <a:rPr lang="en-US" altLang="zh-CN" sz="1100" i="1">
                <a:solidFill>
                  <a:srgbClr val="FF0000"/>
                </a:solidFill>
                <a:latin typeface="Montserrat" pitchFamily="2" charset="77"/>
              </a:rPr>
              <a:t>Recall</a:t>
            </a:r>
            <a:r>
              <a:rPr lang="en-US" altLang="zh-CN" sz="1100" i="1">
                <a:latin typeface="Montserrat" pitchFamily="2" charset="77"/>
              </a:rPr>
              <a:t> of identifying correct patches reaches </a:t>
            </a:r>
            <a:r>
              <a:rPr lang="en-US" altLang="zh-CN" sz="1100" i="1">
                <a:solidFill>
                  <a:srgbClr val="FF0000"/>
                </a:solidFill>
                <a:latin typeface="Montserrat" pitchFamily="2" charset="77"/>
              </a:rPr>
              <a:t>∼0.8</a:t>
            </a:r>
            <a:r>
              <a:rPr lang="en-US" altLang="zh-CN" sz="1100" i="1">
                <a:latin typeface="Montserrat" pitchFamily="2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543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B939-A74C-1E12-5D5A-F902C9AF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Vidaloka " panose="02000504000000020004" pitchFamily="2" charset="0"/>
              </a:rPr>
              <a:t>Methodology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F796F-8E98-33EE-AA4B-F270F0446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20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F27E4-3BCE-E94F-C6DF-DAA76436BD1C}"/>
              </a:ext>
            </a:extLst>
          </p:cNvPr>
          <p:cNvSpPr txBox="1"/>
          <p:nvPr/>
        </p:nvSpPr>
        <p:spPr>
          <a:xfrm>
            <a:off x="2788023" y="1286632"/>
            <a:ext cx="3567953" cy="307777"/>
          </a:xfrm>
          <a:prstGeom prst="rect">
            <a:avLst/>
          </a:prstGeom>
          <a:solidFill>
            <a:srgbClr val="5CAA16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LU" altLang="zh-CN" b="1">
                <a:latin typeface="Montserrat" pitchFamily="2" charset="77"/>
              </a:rPr>
              <a:t>Assessing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Patch Correctness</a:t>
            </a:r>
            <a:endParaRPr lang="en-LU" b="1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CC1BD-8ACD-F494-DF1F-DDF19543BEAE}"/>
              </a:ext>
            </a:extLst>
          </p:cNvPr>
          <p:cNvSpPr txBox="1"/>
          <p:nvPr/>
        </p:nvSpPr>
        <p:spPr>
          <a:xfrm>
            <a:off x="2038808" y="2523095"/>
            <a:ext cx="2193706" cy="1700466"/>
          </a:xfrm>
          <a:prstGeom prst="rect">
            <a:avLst/>
          </a:prstGeom>
          <a:solidFill>
            <a:srgbClr val="5CAA16">
              <a:alpha val="0"/>
            </a:srgbClr>
          </a:solidFill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Research Focus 1</a:t>
            </a:r>
            <a:endParaRPr lang="en-US" altLang="zh-CN" sz="1050" b="1">
              <a:latin typeface="Montserrat" pitchFamily="2" charset="77"/>
            </a:endParaRPr>
          </a:p>
          <a:p>
            <a:pPr algn="ctr">
              <a:spcBef>
                <a:spcPts val="600"/>
              </a:spcBef>
            </a:pPr>
            <a:r>
              <a:rPr lang="en-US" altLang="zh-CN" b="1">
                <a:latin typeface="Montserrat" pitchFamily="2" charset="77"/>
              </a:rPr>
              <a:t>BATS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(TOSEM’22)</a:t>
            </a:r>
          </a:p>
          <a:p>
            <a:pPr algn="ctr">
              <a:spcBef>
                <a:spcPts val="600"/>
              </a:spcBef>
            </a:pPr>
            <a:r>
              <a:rPr lang="en-US" altLang="zh-CN">
                <a:latin typeface="Montserrat" pitchFamily="2" charset="77"/>
              </a:rPr>
              <a:t>Comparing the patch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behavior against previously correct patches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that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failed on similar </a:t>
            </a:r>
            <a:r>
              <a:rPr lang="en-US" altLang="zh-CN">
                <a:solidFill>
                  <a:srgbClr val="FF0000"/>
                </a:solidFill>
                <a:latin typeface="Montserrat" pitchFamily="2" charset="77"/>
              </a:rPr>
              <a:t>tests</a:t>
            </a:r>
            <a:endParaRPr lang="en-US">
              <a:solidFill>
                <a:srgbClr val="FF0000"/>
              </a:solidFill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276C8-D18C-98FF-1700-113D5C09C54E}"/>
              </a:ext>
            </a:extLst>
          </p:cNvPr>
          <p:cNvSpPr txBox="1"/>
          <p:nvPr/>
        </p:nvSpPr>
        <p:spPr>
          <a:xfrm>
            <a:off x="4926354" y="2524969"/>
            <a:ext cx="2224335" cy="1700466"/>
          </a:xfrm>
          <a:prstGeom prst="rect">
            <a:avLst/>
          </a:prstGeom>
          <a:solidFill>
            <a:srgbClr val="5CAA16">
              <a:alpha val="19639"/>
            </a:srgbClr>
          </a:solidFill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Research Focus 2</a:t>
            </a:r>
            <a:endParaRPr lang="en-US" altLang="zh-CN" sz="1050" b="1">
              <a:latin typeface="Montserrat" pitchFamily="2" charset="77"/>
            </a:endParaRPr>
          </a:p>
          <a:p>
            <a:pPr algn="ctr">
              <a:spcBef>
                <a:spcPts val="600"/>
              </a:spcBef>
            </a:pPr>
            <a:r>
              <a:rPr lang="en-US" altLang="zh-CN" b="1">
                <a:latin typeface="Montserrat" pitchFamily="2" charset="77"/>
              </a:rPr>
              <a:t>QUATRAIN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(ASE’22)</a:t>
            </a:r>
          </a:p>
          <a:p>
            <a:pPr algn="ctr">
              <a:spcBef>
                <a:spcPts val="600"/>
              </a:spcBef>
            </a:pPr>
            <a:r>
              <a:rPr lang="en-US" altLang="zh-CN">
                <a:latin typeface="Montserrat" pitchFamily="2" charset="77"/>
              </a:rPr>
              <a:t>Learning the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semantic correlation between the </a:t>
            </a:r>
            <a:r>
              <a:rPr lang="en-US" altLang="zh-CN">
                <a:solidFill>
                  <a:srgbClr val="FF0000"/>
                </a:solidFill>
                <a:latin typeface="Montserrat" pitchFamily="2" charset="77"/>
              </a:rPr>
              <a:t>bug report </a:t>
            </a:r>
            <a:r>
              <a:rPr lang="en-US" altLang="zh-CN">
                <a:latin typeface="Montserrat" pitchFamily="2" charset="77"/>
              </a:rPr>
              <a:t>and the commit message of the patch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A31521-DA17-F57D-2F24-25329B181FD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38522" y="2229657"/>
            <a:ext cx="0" cy="295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D1FE23-12CF-CB02-EDA8-99787E7E1073}"/>
              </a:ext>
            </a:extLst>
          </p:cNvPr>
          <p:cNvCxnSpPr>
            <a:cxnSpLocks/>
          </p:cNvCxnSpPr>
          <p:nvPr/>
        </p:nvCxnSpPr>
        <p:spPr>
          <a:xfrm>
            <a:off x="3128410" y="2229657"/>
            <a:ext cx="29074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AF1CC1-AF9E-B018-0E14-1EAB9788FE4C}"/>
              </a:ext>
            </a:extLst>
          </p:cNvPr>
          <p:cNvCxnSpPr>
            <a:cxnSpLocks/>
          </p:cNvCxnSpPr>
          <p:nvPr/>
        </p:nvCxnSpPr>
        <p:spPr>
          <a:xfrm>
            <a:off x="3125722" y="2229657"/>
            <a:ext cx="0" cy="294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BC1E00-2783-9355-7952-705E6787E3F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72000" y="2065458"/>
            <a:ext cx="0" cy="164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2C7736-730C-2C0A-FD67-4C1599DEF753}"/>
              </a:ext>
            </a:extLst>
          </p:cNvPr>
          <p:cNvSpPr txBox="1"/>
          <p:nvPr/>
        </p:nvSpPr>
        <p:spPr>
          <a:xfrm>
            <a:off x="1825091" y="1788459"/>
            <a:ext cx="5493817" cy="276999"/>
          </a:xfrm>
          <a:prstGeom prst="rect">
            <a:avLst/>
          </a:prstGeom>
          <a:solidFill>
            <a:schemeClr val="bg2">
              <a:lumMod val="65000"/>
              <a:lumOff val="35000"/>
              <a:alpha val="12554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altLang="zh-CN" sz="1200">
                <a:latin typeface="Montserrat" pitchFamily="2" charset="77"/>
              </a:rPr>
              <a:t>How to identify the behavior of a correct patch in relation to the bug?</a:t>
            </a:r>
            <a:endParaRPr lang="en-LU" sz="1200">
              <a:latin typeface="Montserrat" pitchFamily="2" charset="7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E6C66-4E32-D355-80B3-ECBA8BCEF93D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4572000" y="1594409"/>
            <a:ext cx="0" cy="19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60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189E-B220-DC2F-1241-3055439E6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45025"/>
            <a:ext cx="7848069" cy="572700"/>
          </a:xfrm>
        </p:spPr>
        <p:txBody>
          <a:bodyPr/>
          <a:lstStyle/>
          <a:p>
            <a:r>
              <a:rPr lang="en-US" altLang="zh-CN">
                <a:latin typeface="Vidaloka " panose="02000504000000020004" pitchFamily="2" charset="0"/>
              </a:rPr>
              <a:t>Patch Correctness Prediction as a QA Problem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7D66E-2168-9801-432B-6CC44F254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21</a:t>
            </a:fld>
            <a:endParaRPr lang="en-LU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3BCCF48F-487A-5F07-8251-DBE90955D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79" y="1393829"/>
            <a:ext cx="1072120" cy="107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C84335C2-1FBC-C71C-08FB-87F3715D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35" y="2954212"/>
            <a:ext cx="992809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8B69D-AF6E-1D7A-0383-202D776AFC69}"/>
              </a:ext>
            </a:extLst>
          </p:cNvPr>
          <p:cNvSpPr txBox="1"/>
          <p:nvPr/>
        </p:nvSpPr>
        <p:spPr>
          <a:xfrm>
            <a:off x="1218255" y="2434542"/>
            <a:ext cx="1037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Montserrat" pitchFamily="2" charset="77"/>
              </a:rPr>
              <a:t>Bug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(code)</a:t>
            </a:r>
            <a:endParaRPr lang="en-LU"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B256D-0047-AB51-3E29-B2A3E236ACE0}"/>
              </a:ext>
            </a:extLst>
          </p:cNvPr>
          <p:cNvSpPr txBox="1"/>
          <p:nvPr/>
        </p:nvSpPr>
        <p:spPr>
          <a:xfrm>
            <a:off x="1126866" y="4059112"/>
            <a:ext cx="122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Montserrat" pitchFamily="2" charset="77"/>
              </a:rPr>
              <a:t>Patch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(code)</a:t>
            </a:r>
            <a:endParaRPr lang="en-LU" sz="1200"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17C37-5BD0-5908-59E4-C7B6ED5F2893}"/>
              </a:ext>
            </a:extLst>
          </p:cNvPr>
          <p:cNvSpPr txBox="1"/>
          <p:nvPr/>
        </p:nvSpPr>
        <p:spPr>
          <a:xfrm>
            <a:off x="3293275" y="4059112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Montserrat" pitchFamily="2" charset="77"/>
              </a:rPr>
              <a:t>Patch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description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(text)</a:t>
            </a:r>
            <a:endParaRPr lang="en-LU" sz="1200">
              <a:latin typeface="Montserrat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2611D8-A57E-0483-DA25-F2FD2E2A8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112" y="1572208"/>
            <a:ext cx="743727" cy="743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DAA472-B9D1-1BFF-9831-C9449A807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112" y="3183697"/>
            <a:ext cx="753990" cy="753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B09928-49EA-CC61-32E5-D164CDC77BEB}"/>
              </a:ext>
            </a:extLst>
          </p:cNvPr>
          <p:cNvSpPr txBox="1"/>
          <p:nvPr/>
        </p:nvSpPr>
        <p:spPr>
          <a:xfrm>
            <a:off x="3293275" y="2434542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Montserrat" pitchFamily="2" charset="77"/>
              </a:rPr>
              <a:t>Bug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report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(text)</a:t>
            </a:r>
            <a:endParaRPr lang="en-LU" sz="1200">
              <a:latin typeface="Montserrat" pitchFamily="2" charset="77"/>
            </a:endParaRPr>
          </a:p>
        </p:txBody>
      </p:sp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D842D54A-9A23-0AD4-01AF-C18FADC27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788739">
            <a:off x="1497121" y="2055607"/>
            <a:ext cx="1485508" cy="1485508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53130B81-53A9-DE76-D236-6A2FE3A4F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788739">
            <a:off x="4340726" y="2080618"/>
            <a:ext cx="1485508" cy="1485508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2DE2C836-C972-C737-4E10-11E3D445D2A4}"/>
              </a:ext>
            </a:extLst>
          </p:cNvPr>
          <p:cNvSpPr/>
          <p:nvPr/>
        </p:nvSpPr>
        <p:spPr>
          <a:xfrm>
            <a:off x="1888317" y="2680641"/>
            <a:ext cx="1114185" cy="374494"/>
          </a:xfrm>
          <a:prstGeom prst="ellipse">
            <a:avLst/>
          </a:prstGeom>
          <a:solidFill>
            <a:schemeClr val="bg1">
              <a:lumMod val="90000"/>
            </a:schemeClr>
          </a:solidFill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en-US" sz="14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correct</a:t>
            </a:r>
            <a:r>
              <a:rPr lang="en-US" altLang="zh-CN" sz="14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 ?</a:t>
            </a:r>
            <a:endParaRPr lang="en-US" sz="14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EA5031-DA13-D46A-4337-8165CFC7AAD3}"/>
              </a:ext>
            </a:extLst>
          </p:cNvPr>
          <p:cNvSpPr/>
          <p:nvPr/>
        </p:nvSpPr>
        <p:spPr>
          <a:xfrm>
            <a:off x="4796930" y="2680641"/>
            <a:ext cx="1149517" cy="374494"/>
          </a:xfrm>
          <a:prstGeom prst="ellipse">
            <a:avLst/>
          </a:prstGeom>
          <a:solidFill>
            <a:schemeClr val="bg1">
              <a:lumMod val="90000"/>
            </a:schemeClr>
          </a:solidFill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en-US" altLang="zh-CN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altLang="zh-CN" sz="14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nswer ?</a:t>
            </a:r>
            <a:endParaRPr lang="en-US" sz="14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5F355D7A-A384-FFD0-97A0-FB6443A71739}"/>
              </a:ext>
            </a:extLst>
          </p:cNvPr>
          <p:cNvSpPr/>
          <p:nvPr/>
        </p:nvSpPr>
        <p:spPr>
          <a:xfrm>
            <a:off x="2592754" y="1849082"/>
            <a:ext cx="1000244" cy="261610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D186533B-C8F5-4CCA-CA67-09871310B4E7}"/>
              </a:ext>
            </a:extLst>
          </p:cNvPr>
          <p:cNvSpPr/>
          <p:nvPr/>
        </p:nvSpPr>
        <p:spPr>
          <a:xfrm>
            <a:off x="2592754" y="3429887"/>
            <a:ext cx="1000244" cy="261610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1B102EF-6247-E46D-DFAB-89657707F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863585">
            <a:off x="6976274" y="1823146"/>
            <a:ext cx="381827" cy="381827"/>
          </a:xfrm>
          <a:prstGeom prst="rect">
            <a:avLst/>
          </a:prstGeom>
        </p:spPr>
      </p:pic>
      <p:pic>
        <p:nvPicPr>
          <p:cNvPr id="32" name="Picture 26">
            <a:extLst>
              <a:ext uri="{FF2B5EF4-FFF2-40B4-BE49-F238E27FC236}">
                <a16:creationId xmlns:a16="http://schemas.microsoft.com/office/drawing/2014/main" id="{A5B82B85-D7EC-F2C6-3255-443431B1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48" y="2919679"/>
            <a:ext cx="848905" cy="84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EC4E751-D3CC-FA66-F95E-25D3414DE596}"/>
              </a:ext>
            </a:extLst>
          </p:cNvPr>
          <p:cNvSpPr txBox="1"/>
          <p:nvPr/>
        </p:nvSpPr>
        <p:spPr>
          <a:xfrm>
            <a:off x="6178836" y="2521362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Vidaloka " panose="02000504000000020004" pitchFamily="2" charset="0"/>
              </a:rPr>
              <a:t>Question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Answering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C6EBC-DA2F-0971-8709-DB4204B27539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2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QUATRAIN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93238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0771 L 0.43177 -0.1657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0" y="-867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926 L 0.28316 -0.16543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1" y="-873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5" grpId="1" animBg="1"/>
      <p:bldP spid="26" grpId="1" animBg="1"/>
      <p:bldP spid="26" grpId="2" animBg="1"/>
      <p:bldP spid="27" grpId="0" animBg="1"/>
      <p:bldP spid="28" grpId="0" animBg="1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D930-DC57-D4B0-2CD0-A8C122C9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Vidaloka " panose="02000504000000020004" pitchFamily="2" charset="0"/>
              </a:rPr>
              <a:t>Motivating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Example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1B459-AF77-39BE-4D1E-19EE29B35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22</a:t>
            </a:fld>
            <a:endParaRPr lang="en-LU"/>
          </a:p>
        </p:txBody>
      </p:sp>
      <p:sp>
        <p:nvSpPr>
          <p:cNvPr id="4" name="Google Shape;485;p53">
            <a:extLst>
              <a:ext uri="{FF2B5EF4-FFF2-40B4-BE49-F238E27FC236}">
                <a16:creationId xmlns:a16="http://schemas.microsoft.com/office/drawing/2014/main" id="{FE19C519-C29F-0B57-218A-54C2754BB316}"/>
              </a:ext>
            </a:extLst>
          </p:cNvPr>
          <p:cNvSpPr txBox="1"/>
          <p:nvPr/>
        </p:nvSpPr>
        <p:spPr>
          <a:xfrm>
            <a:off x="2313559" y="1303928"/>
            <a:ext cx="4655974" cy="307777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dirty="0">
                <a:solidFill>
                  <a:schemeClr val="bg2"/>
                </a:solidFill>
                <a:latin typeface="Montserrat" pitchFamily="2" charset="77"/>
                <a:ea typeface="Lato"/>
                <a:cs typeface="Lato"/>
                <a:sym typeface="Lato"/>
              </a:rPr>
              <a:t>“Missing type-checks for </a:t>
            </a:r>
            <a:r>
              <a:rPr lang="en-US" altLang="zh-CN" dirty="0" err="1">
                <a:solidFill>
                  <a:schemeClr val="bg2"/>
                </a:solidFill>
                <a:latin typeface="Montserrat" pitchFamily="2" charset="77"/>
                <a:ea typeface="Lato"/>
                <a:cs typeface="Lato"/>
                <a:sym typeface="Lato"/>
              </a:rPr>
              <a:t>var_args</a:t>
            </a:r>
            <a:r>
              <a:rPr lang="en-US" altLang="zh-CN" dirty="0">
                <a:solidFill>
                  <a:schemeClr val="bg2"/>
                </a:solidFill>
                <a:latin typeface="Montserrat" pitchFamily="2" charset="77"/>
                <a:ea typeface="Lato"/>
                <a:cs typeface="Lato"/>
                <a:sym typeface="Lato"/>
              </a:rPr>
              <a:t> notation”</a:t>
            </a:r>
          </a:p>
        </p:txBody>
      </p:sp>
      <p:sp>
        <p:nvSpPr>
          <p:cNvPr id="6" name="Google Shape;485;p53">
            <a:extLst>
              <a:ext uri="{FF2B5EF4-FFF2-40B4-BE49-F238E27FC236}">
                <a16:creationId xmlns:a16="http://schemas.microsoft.com/office/drawing/2014/main" id="{A47C785C-15FB-EBA9-244B-628A428FE5D7}"/>
              </a:ext>
            </a:extLst>
          </p:cNvPr>
          <p:cNvSpPr txBox="1"/>
          <p:nvPr/>
        </p:nvSpPr>
        <p:spPr>
          <a:xfrm>
            <a:off x="2304226" y="2921507"/>
            <a:ext cx="4665307" cy="1472558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 while (</a:t>
            </a:r>
            <a:r>
              <a:rPr lang="zh-CN" altLang="en-US" sz="1200" dirty="0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arguments.hasNext</a:t>
            </a:r>
            <a:r>
              <a:rPr lang="zh-CN" altLang="en-US" sz="1200" dirty="0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() &amp;&amp;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-           </a:t>
            </a:r>
            <a:r>
              <a:rPr lang="en-US" altLang="zh-CN" sz="1200" dirty="0" err="1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parameters.hasNext</a:t>
            </a:r>
            <a:r>
              <a:rPr lang="zh-CN" altLang="en-US" sz="1200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()</a:t>
            </a:r>
            <a:r>
              <a:rPr lang="zh-CN" altLang="en-US" sz="1200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) {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+           (</a:t>
            </a:r>
            <a:r>
              <a:rPr lang="zh-CN" altLang="en-US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sz="1200" dirty="0" err="1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parameters.hasNext</a:t>
            </a:r>
            <a:r>
              <a:rPr lang="zh-CN" altLang="en-US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() ||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+            parameter != null &amp;&amp; </a:t>
            </a:r>
            <a:r>
              <a:rPr lang="en-US" altLang="zh-CN" sz="1200" dirty="0" err="1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parameter.isVarArgs</a:t>
            </a:r>
            <a:r>
              <a:rPr lang="zh-CN" altLang="en-US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()</a:t>
            </a:r>
            <a:r>
              <a:rPr lang="zh-CN" altLang="en-US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)) {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+      if (</a:t>
            </a:r>
            <a:r>
              <a:rPr lang="zh-CN" altLang="en-US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sz="1200" dirty="0" err="1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parameters.hasNext</a:t>
            </a:r>
            <a:r>
              <a:rPr lang="zh-CN" altLang="en-US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()</a:t>
            </a:r>
            <a:r>
              <a:rPr lang="zh-CN" altLang="en-US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) {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         parameter = </a:t>
            </a:r>
            <a:r>
              <a:rPr lang="en-US" altLang="zh-CN" sz="1200" dirty="0" err="1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parameters.next</a:t>
            </a:r>
            <a:r>
              <a:rPr lang="en-US" altLang="zh-CN" sz="1200" dirty="0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();</a:t>
            </a:r>
          </a:p>
          <a:p>
            <a:r>
              <a:rPr lang="en-US" altLang="zh-CN" sz="1200" dirty="0">
                <a:solidFill>
                  <a:srgbClr val="00B050"/>
                </a:solidFill>
                <a:latin typeface="Montserrat" pitchFamily="2" charset="77"/>
                <a:ea typeface="Lato"/>
                <a:cs typeface="Lato"/>
                <a:sym typeface="Lato"/>
              </a:rPr>
              <a:t>+  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3F097-33E6-4682-20AD-80710BA23ACE}"/>
              </a:ext>
            </a:extLst>
          </p:cNvPr>
          <p:cNvSpPr txBox="1"/>
          <p:nvPr/>
        </p:nvSpPr>
        <p:spPr>
          <a:xfrm>
            <a:off x="2242710" y="1017725"/>
            <a:ext cx="4655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Bug</a:t>
            </a:r>
            <a:r>
              <a:rPr lang="zh-CN" altLang="en-US" b="1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Report</a:t>
            </a:r>
            <a:endParaRPr lang="en-US" altLang="zh-CN" b="1" dirty="0">
              <a:solidFill>
                <a:schemeClr val="dk1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22F2-367D-F7ED-E260-6E00F2664569}"/>
              </a:ext>
            </a:extLst>
          </p:cNvPr>
          <p:cNvSpPr txBox="1"/>
          <p:nvPr/>
        </p:nvSpPr>
        <p:spPr>
          <a:xfrm>
            <a:off x="2269797" y="2613340"/>
            <a:ext cx="4655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Developer</a:t>
            </a:r>
            <a:r>
              <a:rPr lang="zh-CN" altLang="en-US" b="1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Patch</a:t>
            </a:r>
            <a:r>
              <a:rPr lang="zh-CN" altLang="en-US" b="1" dirty="0">
                <a:solidFill>
                  <a:schemeClr val="dk1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b="1" dirty="0">
                <a:solidFill>
                  <a:schemeClr val="dk1"/>
                </a:solidFill>
                <a:latin typeface="Montserrat" pitchFamily="2" charset="77"/>
                <a:ea typeface="Lato"/>
                <a:cs typeface="Lato"/>
                <a:sym typeface="Lato"/>
              </a:rPr>
              <a:t>for</a:t>
            </a:r>
            <a:r>
              <a:rPr lang="zh-CN" altLang="en-US" b="1" dirty="0">
                <a:solidFill>
                  <a:schemeClr val="dk1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b="1" dirty="0">
                <a:solidFill>
                  <a:schemeClr val="dk1"/>
                </a:solidFill>
                <a:latin typeface="Montserrat" pitchFamily="2" charset="77"/>
                <a:ea typeface="Lato"/>
                <a:cs typeface="Lato"/>
                <a:sym typeface="Lato"/>
              </a:rPr>
              <a:t>a</a:t>
            </a:r>
            <a:r>
              <a:rPr lang="zh-CN" altLang="en-US" b="1" dirty="0">
                <a:solidFill>
                  <a:schemeClr val="dk1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b="1" dirty="0">
                <a:solidFill>
                  <a:schemeClr val="dk1"/>
                </a:solidFill>
                <a:latin typeface="Montserrat" pitchFamily="2" charset="77"/>
                <a:ea typeface="Lato"/>
                <a:cs typeface="Lato"/>
                <a:sym typeface="Lato"/>
              </a:rPr>
              <a:t>Bug</a:t>
            </a:r>
            <a:r>
              <a:rPr lang="zh-CN" altLang="en-US" b="1" dirty="0">
                <a:solidFill>
                  <a:schemeClr val="dk1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b="1" dirty="0">
                <a:solidFill>
                  <a:schemeClr val="dk1"/>
                </a:solidFill>
                <a:latin typeface="Montserrat" pitchFamily="2" charset="77"/>
                <a:ea typeface="Lato"/>
                <a:cs typeface="Lato"/>
                <a:sym typeface="Lato"/>
              </a:rPr>
              <a:t>in</a:t>
            </a:r>
            <a:r>
              <a:rPr lang="zh-CN" altLang="en-US" b="1" dirty="0">
                <a:solidFill>
                  <a:schemeClr val="dk1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b="1" dirty="0">
                <a:solidFill>
                  <a:schemeClr val="dk1"/>
                </a:solidFill>
                <a:latin typeface="Montserrat" pitchFamily="2" charset="77"/>
                <a:ea typeface="Lato"/>
                <a:cs typeface="Lato"/>
                <a:sym typeface="Lato"/>
              </a:rPr>
              <a:t>Defects4J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A487A-C6D7-2EEC-2F10-40A41A4EBD72}"/>
              </a:ext>
            </a:extLst>
          </p:cNvPr>
          <p:cNvSpPr txBox="1"/>
          <p:nvPr/>
        </p:nvSpPr>
        <p:spPr>
          <a:xfrm>
            <a:off x="2313559" y="1688518"/>
            <a:ext cx="4655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Commit</a:t>
            </a:r>
            <a:r>
              <a:rPr lang="zh-CN" altLang="en-US" b="1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Message</a:t>
            </a:r>
            <a:endParaRPr lang="en-US" altLang="zh-CN" b="1" dirty="0">
              <a:solidFill>
                <a:schemeClr val="tx1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0" name="Google Shape;485;p53">
            <a:extLst>
              <a:ext uri="{FF2B5EF4-FFF2-40B4-BE49-F238E27FC236}">
                <a16:creationId xmlns:a16="http://schemas.microsoft.com/office/drawing/2014/main" id="{2243D427-85FA-C455-E0EF-2C8EB4C7C7C2}"/>
              </a:ext>
            </a:extLst>
          </p:cNvPr>
          <p:cNvSpPr txBox="1"/>
          <p:nvPr/>
        </p:nvSpPr>
        <p:spPr>
          <a:xfrm>
            <a:off x="2313567" y="1977113"/>
            <a:ext cx="4655966" cy="307777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“Check </a:t>
            </a:r>
            <a:r>
              <a:rPr lang="en-US" altLang="zh-CN" dirty="0" err="1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var_args</a:t>
            </a:r>
            <a:r>
              <a:rPr lang="en-US" altLang="zh-CN" dirty="0">
                <a:solidFill>
                  <a:schemeClr val="tx1"/>
                </a:solidFill>
                <a:latin typeface="Montserrat" pitchFamily="2" charset="77"/>
                <a:ea typeface="Lato"/>
                <a:cs typeface="Lato"/>
                <a:sym typeface="Lato"/>
              </a:rPr>
              <a:t> properly”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81BF9D-CAFB-3377-AC04-FCC1A9218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04" y="1303927"/>
            <a:ext cx="307777" cy="307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F480A2-1703-4C4E-CC59-E40B53EE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146" y="1970905"/>
            <a:ext cx="307777" cy="307777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250456C-0A78-AD1E-6BE3-9FE17F56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97" y="3200689"/>
            <a:ext cx="892657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8666CC-8CD6-876F-F9E5-4CA11CAC7138}"/>
              </a:ext>
            </a:extLst>
          </p:cNvPr>
          <p:cNvCxnSpPr/>
          <p:nvPr/>
        </p:nvCxnSpPr>
        <p:spPr>
          <a:xfrm>
            <a:off x="1322173" y="2517934"/>
            <a:ext cx="6499654" cy="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F12A43-5289-43E6-B31D-980C975F7A63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2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QUATRAIN</a:t>
            </a:r>
            <a:endParaRPr lang="en-L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E93C76-DACF-A1D9-45DB-79241DCB31E9}"/>
              </a:ext>
            </a:extLst>
          </p:cNvPr>
          <p:cNvCxnSpPr/>
          <p:nvPr/>
        </p:nvCxnSpPr>
        <p:spPr>
          <a:xfrm>
            <a:off x="4572000" y="3752656"/>
            <a:ext cx="17292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585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B1E4-E7A6-FDCE-9D39-598CBBAC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Vidaloka " panose="02000504000000020004" pitchFamily="2" charset="0"/>
              </a:rPr>
              <a:t>Hypothesis Validation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F401F3-CC72-D5BC-54DE-242999E58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23</a:t>
            </a:fld>
            <a:endParaRPr lang="en-L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B35CB9-F5C8-C41F-82B3-FD2C999B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04" y="1394042"/>
            <a:ext cx="529309" cy="529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F6FFB-7C0B-3158-46E7-0FBA48E2D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024" y="1394042"/>
            <a:ext cx="529309" cy="529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F69DE2-4DC2-07DA-F76D-437B6C19AD12}"/>
              </a:ext>
            </a:extLst>
          </p:cNvPr>
          <p:cNvSpPr txBox="1"/>
          <p:nvPr/>
        </p:nvSpPr>
        <p:spPr>
          <a:xfrm>
            <a:off x="1147047" y="1958852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Montserrat" pitchFamily="2" charset="77"/>
              </a:rPr>
              <a:t>Bug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report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&amp;</a:t>
            </a:r>
          </a:p>
          <a:p>
            <a:pPr algn="ctr"/>
            <a:r>
              <a:rPr lang="en-US" altLang="zh-CN" sz="1200">
                <a:solidFill>
                  <a:srgbClr val="FF0000"/>
                </a:solidFill>
                <a:latin typeface="Montserrat" pitchFamily="2" charset="77"/>
              </a:rPr>
              <a:t>Related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commit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message</a:t>
            </a:r>
            <a:endParaRPr lang="en-LU" sz="1200">
              <a:latin typeface="Montserrat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40AFAB-AFB9-0A58-2A45-F5D5193CC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05" y="3361644"/>
            <a:ext cx="529309" cy="529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B8250-3E47-95BD-34BB-5EC657200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025" y="3361644"/>
            <a:ext cx="529309" cy="52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885C57-86FB-BEA8-EC7E-6AA2A12AD132}"/>
              </a:ext>
            </a:extLst>
          </p:cNvPr>
          <p:cNvSpPr txBox="1"/>
          <p:nvPr/>
        </p:nvSpPr>
        <p:spPr>
          <a:xfrm>
            <a:off x="912005" y="3926454"/>
            <a:ext cx="282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Montserrat" pitchFamily="2" charset="77"/>
              </a:rPr>
              <a:t>Bug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report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&amp;</a:t>
            </a:r>
          </a:p>
          <a:p>
            <a:pPr algn="ctr"/>
            <a:r>
              <a:rPr lang="en-US" altLang="zh-CN" sz="1200">
                <a:solidFill>
                  <a:srgbClr val="FF0000"/>
                </a:solidFill>
                <a:latin typeface="Montserrat" pitchFamily="2" charset="77"/>
              </a:rPr>
              <a:t>Unrelated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commit</a:t>
            </a:r>
            <a:r>
              <a:rPr lang="zh-CN" altLang="en-US" sz="1200">
                <a:latin typeface="Montserrat" pitchFamily="2" charset="77"/>
              </a:rPr>
              <a:t> </a:t>
            </a:r>
            <a:r>
              <a:rPr lang="en-US" altLang="zh-CN" sz="1200">
                <a:latin typeface="Montserrat" pitchFamily="2" charset="77"/>
              </a:rPr>
              <a:t>message</a:t>
            </a:r>
            <a:endParaRPr lang="en-LU" sz="1200">
              <a:latin typeface="Montserrat" pitchFamily="2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48A6A7-3B38-6345-A231-8232FCED1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999146" y="2523662"/>
            <a:ext cx="631755" cy="6317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22D94E-697E-1B04-9EDC-37B9AD422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082" y="2257364"/>
            <a:ext cx="5243416" cy="13520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1F67DF-292D-100B-3AE0-97769B899F1D}"/>
              </a:ext>
            </a:extLst>
          </p:cNvPr>
          <p:cNvSpPr txBox="1"/>
          <p:nvPr/>
        </p:nvSpPr>
        <p:spPr>
          <a:xfrm>
            <a:off x="4025458" y="3660120"/>
            <a:ext cx="4656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U" sz="1200" b="1">
                <a:latin typeface="Montserrat" pitchFamily="2" charset="77"/>
              </a:rPr>
              <a:t>Distributions of Euclidean distances between bug report and patch descriptions</a:t>
            </a:r>
          </a:p>
        </p:txBody>
      </p:sp>
      <p:sp>
        <p:nvSpPr>
          <p:cNvPr id="21" name="Google Shape;485;p53">
            <a:extLst>
              <a:ext uri="{FF2B5EF4-FFF2-40B4-BE49-F238E27FC236}">
                <a16:creationId xmlns:a16="http://schemas.microsoft.com/office/drawing/2014/main" id="{E6A7E160-7641-088E-0161-A1FEC59066F8}"/>
              </a:ext>
            </a:extLst>
          </p:cNvPr>
          <p:cNvSpPr txBox="1"/>
          <p:nvPr/>
        </p:nvSpPr>
        <p:spPr>
          <a:xfrm>
            <a:off x="4922181" y="1765712"/>
            <a:ext cx="2863220" cy="38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Hypothesis</a:t>
            </a:r>
            <a:r>
              <a:rPr lang="zh-CN" altLang="en-US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Validated</a:t>
            </a:r>
            <a:r>
              <a:rPr lang="zh-CN" altLang="en-US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ontserrat" pitchFamily="2" charset="77"/>
                <a:ea typeface="Lato"/>
                <a:cs typeface="Lato"/>
                <a:sym typeface="Lato"/>
              </a:rPr>
              <a:t>!</a:t>
            </a:r>
            <a:endParaRPr dirty="0">
              <a:solidFill>
                <a:srgbClr val="FF0000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617C7-E578-62A7-6A95-3EE0F277D036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latin typeface="Vidaloka " panose="02000504000000020004" pitchFamily="2" charset="0"/>
              </a:rPr>
              <a:t>Research Focus 2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-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QUATRAIN</a:t>
            </a:r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39041-B5E3-8D55-22C1-47C5D66090F7}"/>
              </a:ext>
            </a:extLst>
          </p:cNvPr>
          <p:cNvSpPr txBox="1"/>
          <p:nvPr/>
        </p:nvSpPr>
        <p:spPr>
          <a:xfrm>
            <a:off x="489167" y="1509083"/>
            <a:ext cx="96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Montserrat" pitchFamily="2" charset="77"/>
              </a:rPr>
              <a:t>Original</a:t>
            </a:r>
          </a:p>
          <a:p>
            <a:pPr algn="ctr"/>
            <a:r>
              <a:rPr lang="en-US" altLang="zh-CN">
                <a:latin typeface="Montserrat" pitchFamily="2" charset="77"/>
              </a:rPr>
              <a:t>pairs</a:t>
            </a:r>
            <a:endParaRPr lang="en-LU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E6868-B726-2005-E59D-02E882B16676}"/>
              </a:ext>
            </a:extLst>
          </p:cNvPr>
          <p:cNvSpPr txBox="1"/>
          <p:nvPr/>
        </p:nvSpPr>
        <p:spPr>
          <a:xfrm>
            <a:off x="489167" y="3442477"/>
            <a:ext cx="96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Montserrat" pitchFamily="2" charset="77"/>
              </a:rPr>
              <a:t>Random</a:t>
            </a:r>
          </a:p>
          <a:p>
            <a:pPr algn="ctr"/>
            <a:r>
              <a:rPr lang="en-US" altLang="zh-CN">
                <a:latin typeface="Montserrat" pitchFamily="2" charset="77"/>
              </a:rPr>
              <a:t>pairs</a:t>
            </a:r>
            <a:endParaRPr lang="en-LU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D5B3-EE4C-E08D-7BA6-FABD12A1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>
                <a:latin typeface="Vidaloka " panose="02000504000000020004" pitchFamily="2" charset="0"/>
              </a:rPr>
              <a:t>Approach</a:t>
            </a:r>
            <a:r>
              <a:rPr lang="en-US" altLang="zh-CN">
                <a:latin typeface="Vidaloka " panose="02000504000000020004" pitchFamily="2" charset="0"/>
              </a:rPr>
              <a:t>: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QUATRAIN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9D14B8-9441-2707-B2CE-C3041E654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24</a:t>
            </a:fld>
            <a:endParaRPr lang="en-L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30CEF-C3A6-0D46-B0FF-8E092706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23" y="1524970"/>
            <a:ext cx="7939554" cy="2248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2881B-C75F-AA94-4D28-CC8DBDAB359E}"/>
              </a:ext>
            </a:extLst>
          </p:cNvPr>
          <p:cNvSpPr txBox="1"/>
          <p:nvPr/>
        </p:nvSpPr>
        <p:spPr>
          <a:xfrm>
            <a:off x="2243961" y="3835576"/>
            <a:ext cx="465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Montserrat" pitchFamily="2" charset="77"/>
              </a:rPr>
              <a:t>Overview of </a:t>
            </a:r>
            <a:r>
              <a:rPr lang="en-US" altLang="zh-CN" b="1" dirty="0">
                <a:latin typeface="Montserrat" pitchFamily="2" charset="77"/>
              </a:rPr>
              <a:t>QUATRAIN</a:t>
            </a:r>
            <a:endParaRPr lang="en-LU" b="1"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5EF8F-9E81-0F65-8524-00F8E0C3ECCE}"/>
              </a:ext>
            </a:extLst>
          </p:cNvPr>
          <p:cNvSpPr txBox="1"/>
          <p:nvPr/>
        </p:nvSpPr>
        <p:spPr>
          <a:xfrm>
            <a:off x="684950" y="4205716"/>
            <a:ext cx="2507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U" sz="1200">
                <a:latin typeface="Montserrat" pitchFamily="2" charset="77"/>
              </a:rPr>
              <a:t>Question Answering for </a:t>
            </a:r>
          </a:p>
          <a:p>
            <a:r>
              <a:rPr lang="en-LU" sz="1200">
                <a:latin typeface="Montserrat" pitchFamily="2" charset="77"/>
              </a:rPr>
              <a:t>Patch Correctness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516D4-5DA0-4624-8C35-BEEAF5518A91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2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QUATRAIN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76092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AAF9-62E2-B6A3-FA02-BBCA189C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Vidaloka " panose="02000504000000020004" pitchFamily="2" charset="0"/>
              </a:rPr>
              <a:t>Research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Questions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39E8D-3A5C-5673-79C9-659BBF5B7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25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D2D8B-DC0A-3ADD-0238-6157C80DE86F}"/>
              </a:ext>
            </a:extLst>
          </p:cNvPr>
          <p:cNvSpPr txBox="1"/>
          <p:nvPr/>
        </p:nvSpPr>
        <p:spPr>
          <a:xfrm>
            <a:off x="713225" y="1449140"/>
            <a:ext cx="771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b="1" u="sng" dirty="0">
                <a:latin typeface="Montserrat" pitchFamily="2" charset="77"/>
              </a:rPr>
              <a:t>RQ-1</a:t>
            </a:r>
            <a:r>
              <a:rPr lang="en-US" altLang="zh-CN" b="1" dirty="0">
                <a:latin typeface="Montserrat" pitchFamily="2" charset="77"/>
              </a:rPr>
              <a:t>: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GB" altLang="zh-CN" dirty="0">
                <a:latin typeface="Montserrat" pitchFamily="2" charset="77"/>
              </a:rPr>
              <a:t>What is the </a:t>
            </a:r>
            <a:r>
              <a:rPr lang="en-GB" altLang="zh-CN" dirty="0">
                <a:solidFill>
                  <a:srgbClr val="FF0000"/>
                </a:solidFill>
                <a:latin typeface="Montserrat" pitchFamily="2" charset="77"/>
              </a:rPr>
              <a:t>effectiveness</a:t>
            </a:r>
            <a:r>
              <a:rPr lang="en-GB" altLang="zh-CN" dirty="0">
                <a:latin typeface="Montserrat" pitchFamily="2" charset="77"/>
              </a:rPr>
              <a:t> of QUATRAIN in patch correctness identification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GB" altLang="zh-CN" dirty="0">
                <a:latin typeface="Montserrat" pitchFamily="2" charset="77"/>
              </a:rPr>
              <a:t>based on </a:t>
            </a:r>
            <a:r>
              <a:rPr lang="en-GB" altLang="zh-CN" dirty="0">
                <a:solidFill>
                  <a:schemeClr val="tx1"/>
                </a:solidFill>
                <a:latin typeface="Montserrat" pitchFamily="2" charset="77"/>
              </a:rPr>
              <a:t>correlating bug and patch descriptions</a:t>
            </a:r>
            <a:r>
              <a:rPr lang="en-GB" altLang="zh-CN" dirty="0">
                <a:latin typeface="Montserrat" pitchFamily="2" charset="77"/>
              </a:rPr>
              <a:t>?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US" altLang="zh-CN" dirty="0">
                <a:latin typeface="Montserrat" pitchFamily="2" charset="77"/>
              </a:rPr>
              <a:t>(performance)</a:t>
            </a:r>
            <a:endParaRPr lang="en-GB" altLang="zh-CN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5C761-59CD-D8D0-AAA3-7E74364BE750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2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QUATRAIN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13685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C7C3-73E7-DCA2-1766-B2ACE719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Vidaloka " panose="02000504000000020004" pitchFamily="2" charset="0"/>
              </a:rPr>
              <a:t>Patch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Correctness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Assessment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ECFA3-70BF-68A8-447E-2F29F591A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26</a:t>
            </a:fld>
            <a:endParaRPr lang="en-L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F730B-4164-58F1-7EFE-117BB3F2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50" y="2007978"/>
            <a:ext cx="7717500" cy="1930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7E5E1E-4CD1-30BF-D5AF-E3B13FAA13C9}"/>
              </a:ext>
            </a:extLst>
          </p:cNvPr>
          <p:cNvSpPr txBox="1"/>
          <p:nvPr/>
        </p:nvSpPr>
        <p:spPr>
          <a:xfrm>
            <a:off x="2269887" y="1627760"/>
            <a:ext cx="4656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LU" b="1">
                <a:latin typeface="Montserrat" pitchFamily="2" charset="77"/>
              </a:rPr>
              <a:t>Confusion matrix of </a:t>
            </a:r>
            <a:r>
              <a:rPr lang="en-US" altLang="zh-CN" b="1">
                <a:latin typeface="Montserrat" pitchFamily="2" charset="77"/>
              </a:rPr>
              <a:t>QUATRAIN</a:t>
            </a:r>
            <a:r>
              <a:rPr lang="en-LU" b="1">
                <a:latin typeface="Montserrat" pitchFamily="2" charset="77"/>
              </a:rPr>
              <a:t>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88A68-33CD-FBB9-D3C1-9206644E840B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>
                <a:latin typeface="Vidaloka " panose="02000504000000020004" pitchFamily="2" charset="0"/>
              </a:rPr>
              <a:t>Research Focus 2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-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QUATRAIN</a:t>
            </a:r>
            <a:endParaRPr lang="en-LU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C1F469-537D-A289-018A-61AE86B684EB}"/>
              </a:ext>
            </a:extLst>
          </p:cNvPr>
          <p:cNvSpPr/>
          <p:nvPr/>
        </p:nvSpPr>
        <p:spPr>
          <a:xfrm>
            <a:off x="3361764" y="663967"/>
            <a:ext cx="5199530" cy="8234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100" b="1" i="1" dirty="0">
                <a:latin typeface="Montserrat" pitchFamily="2" charset="77"/>
              </a:rPr>
              <a:t>RQ-1:</a:t>
            </a:r>
            <a:r>
              <a:rPr lang="zh-CN" altLang="en-US" sz="1100" b="1" i="1" dirty="0">
                <a:latin typeface="Montserrat" pitchFamily="2" charset="77"/>
              </a:rPr>
              <a:t> </a:t>
            </a:r>
            <a:r>
              <a:rPr lang="en-US" altLang="zh-CN" sz="1100" i="1" dirty="0">
                <a:latin typeface="Montserrat" pitchFamily="2" charset="77"/>
              </a:rPr>
              <a:t>Experimental validation</a:t>
            </a:r>
            <a:r>
              <a:rPr lang="zh-CN" altLang="en-US" sz="1100" i="1" dirty="0">
                <a:latin typeface="Montserrat" pitchFamily="2" charset="77"/>
              </a:rPr>
              <a:t> </a:t>
            </a:r>
            <a:r>
              <a:rPr lang="en-US" altLang="zh-CN" sz="1100" i="1" dirty="0">
                <a:latin typeface="Montserrat" pitchFamily="2" charset="77"/>
              </a:rPr>
              <a:t>demonstrates the</a:t>
            </a:r>
            <a:r>
              <a:rPr lang="zh-CN" altLang="en-US" sz="1100" i="1" dirty="0">
                <a:latin typeface="Montserrat" pitchFamily="2" charset="77"/>
              </a:rPr>
              <a:t> </a:t>
            </a:r>
            <a:r>
              <a:rPr lang="en-US" altLang="zh-CN" sz="1100" i="1" dirty="0">
                <a:latin typeface="Montserrat" pitchFamily="2" charset="77"/>
              </a:rPr>
              <a:t>effectiveness of QUATRAIN in identifying correct patches and filtering out incorrect</a:t>
            </a:r>
            <a:r>
              <a:rPr lang="zh-CN" altLang="en-US" sz="1100" i="1" dirty="0">
                <a:latin typeface="Montserrat" pitchFamily="2" charset="77"/>
              </a:rPr>
              <a:t> </a:t>
            </a:r>
            <a:r>
              <a:rPr lang="en-US" altLang="zh-CN" sz="1100" i="1" dirty="0">
                <a:latin typeface="Montserrat" pitchFamily="2" charset="77"/>
              </a:rPr>
              <a:t>patches: achieves a </a:t>
            </a:r>
            <a:r>
              <a:rPr lang="en-US" altLang="zh-CN" sz="1100" i="1" dirty="0">
                <a:solidFill>
                  <a:srgbClr val="FF0000"/>
                </a:solidFill>
                <a:latin typeface="Montserrat" pitchFamily="2" charset="77"/>
              </a:rPr>
              <a:t>+Recall of 92.7% </a:t>
            </a:r>
            <a:r>
              <a:rPr lang="en-US" altLang="zh-CN" sz="1100" i="1" dirty="0">
                <a:latin typeface="Montserrat" pitchFamily="2" charset="77"/>
              </a:rPr>
              <a:t>and </a:t>
            </a:r>
            <a:r>
              <a:rPr lang="en-US" altLang="zh-CN" sz="1100" i="1" dirty="0">
                <a:solidFill>
                  <a:srgbClr val="FF0000"/>
                </a:solidFill>
                <a:latin typeface="Montserrat" pitchFamily="2" charset="77"/>
              </a:rPr>
              <a:t>-Recall of 61.7%</a:t>
            </a:r>
            <a:r>
              <a:rPr lang="zh-CN" altLang="en-US" sz="1100" i="1" dirty="0">
                <a:latin typeface="Montserrat" pitchFamily="2" charset="77"/>
              </a:rPr>
              <a:t> </a:t>
            </a:r>
            <a:r>
              <a:rPr lang="en-US" altLang="zh-CN" sz="1100" i="1" dirty="0">
                <a:latin typeface="Montserrat" pitchFamily="2" charset="77"/>
              </a:rPr>
              <a:t>when the decision threshold is set at 0.4.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A17DB-8743-AC88-A74A-338356DA22B7}"/>
              </a:ext>
            </a:extLst>
          </p:cNvPr>
          <p:cNvSpPr txBox="1"/>
          <p:nvPr/>
        </p:nvSpPr>
        <p:spPr>
          <a:xfrm>
            <a:off x="4873083" y="3389971"/>
            <a:ext cx="568712" cy="5489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AAF9-62E2-B6A3-FA02-BBCA189C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Vidaloka " panose="02000504000000020004" pitchFamily="2" charset="0"/>
              </a:rPr>
              <a:t>Research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Questions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39E8D-3A5C-5673-79C9-659BBF5B7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27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D2D8B-DC0A-3ADD-0238-6157C80DE86F}"/>
              </a:ext>
            </a:extLst>
          </p:cNvPr>
          <p:cNvSpPr txBox="1"/>
          <p:nvPr/>
        </p:nvSpPr>
        <p:spPr>
          <a:xfrm>
            <a:off x="713225" y="1449140"/>
            <a:ext cx="7717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b="1" dirty="0">
                <a:latin typeface="Montserrat" pitchFamily="2" charset="77"/>
              </a:rPr>
              <a:t>RQ-1: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GB" altLang="zh-CN" dirty="0">
                <a:latin typeface="Montserrat" pitchFamily="2" charset="77"/>
              </a:rPr>
              <a:t>What is the </a:t>
            </a:r>
            <a:r>
              <a:rPr lang="en-GB" altLang="zh-CN" dirty="0">
                <a:solidFill>
                  <a:srgbClr val="FF0000"/>
                </a:solidFill>
                <a:latin typeface="Montserrat" pitchFamily="2" charset="77"/>
              </a:rPr>
              <a:t>effectiveness</a:t>
            </a:r>
            <a:r>
              <a:rPr lang="en-GB" altLang="zh-CN" dirty="0">
                <a:latin typeface="Montserrat" pitchFamily="2" charset="77"/>
              </a:rPr>
              <a:t> of QUATRAIN in patch correctness identification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GB" altLang="zh-CN" dirty="0">
                <a:latin typeface="Montserrat" pitchFamily="2" charset="77"/>
              </a:rPr>
              <a:t>based on </a:t>
            </a:r>
            <a:r>
              <a:rPr lang="en-GB" altLang="zh-CN" dirty="0">
                <a:solidFill>
                  <a:schemeClr val="tx1"/>
                </a:solidFill>
                <a:latin typeface="Montserrat" pitchFamily="2" charset="77"/>
              </a:rPr>
              <a:t>correlating bug and patch descriptions</a:t>
            </a:r>
            <a:r>
              <a:rPr lang="en-GB" altLang="zh-CN" dirty="0">
                <a:latin typeface="Montserrat" pitchFamily="2" charset="77"/>
              </a:rPr>
              <a:t>?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US" altLang="zh-CN" dirty="0">
                <a:latin typeface="Montserrat" pitchFamily="2" charset="77"/>
              </a:rPr>
              <a:t>(performance)</a:t>
            </a:r>
          </a:p>
          <a:p>
            <a:pPr marL="285750" indent="-285750">
              <a:buFont typeface="Wingdings" pitchFamily="2" charset="2"/>
              <a:buChar char="v"/>
            </a:pPr>
            <a:endParaRPr lang="en-GB" altLang="zh-CN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GB" altLang="zh-CN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b="1" u="sng" dirty="0">
                <a:latin typeface="Montserrat" pitchFamily="2" charset="77"/>
              </a:rPr>
              <a:t>RQ-2</a:t>
            </a:r>
            <a:r>
              <a:rPr lang="en-US" altLang="zh-CN" b="1" dirty="0">
                <a:latin typeface="Montserrat" pitchFamily="2" charset="77"/>
              </a:rPr>
              <a:t>: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GB" altLang="zh-CN" dirty="0">
                <a:latin typeface="Montserrat" pitchFamily="2" charset="77"/>
              </a:rPr>
              <a:t>To what extent does the </a:t>
            </a:r>
            <a:r>
              <a:rPr lang="en-GB" altLang="zh-CN" dirty="0">
                <a:solidFill>
                  <a:srgbClr val="FF0000"/>
                </a:solidFill>
                <a:latin typeface="Montserrat" pitchFamily="2" charset="77"/>
              </a:rPr>
              <a:t>quality</a:t>
            </a:r>
            <a:r>
              <a:rPr lang="en-GB" altLang="zh-CN" dirty="0">
                <a:latin typeface="Montserrat" pitchFamily="2" charset="77"/>
              </a:rPr>
              <a:t> of the bug report and of the patch description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GB" altLang="zh-CN" dirty="0">
                <a:solidFill>
                  <a:srgbClr val="FF0000"/>
                </a:solidFill>
                <a:latin typeface="Montserrat" pitchFamily="2" charset="77"/>
              </a:rPr>
              <a:t>influence</a:t>
            </a:r>
            <a:r>
              <a:rPr lang="en-GB" altLang="zh-CN" dirty="0">
                <a:latin typeface="Montserrat" pitchFamily="2" charset="77"/>
              </a:rPr>
              <a:t> the effectiveness of Quatrain?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US" altLang="zh-CN" dirty="0">
                <a:latin typeface="Montserrat" pitchFamily="2" charset="77"/>
              </a:rPr>
              <a:t>(ablation</a:t>
            </a:r>
            <a:r>
              <a:rPr lang="zh-CN" altLang="en-US" dirty="0">
                <a:latin typeface="Montserrat" pitchFamily="2" charset="77"/>
              </a:rPr>
              <a:t> </a:t>
            </a:r>
            <a:r>
              <a:rPr lang="en-US" altLang="zh-CN" dirty="0">
                <a:latin typeface="Montserrat" pitchFamily="2" charset="77"/>
              </a:rPr>
              <a:t>study)</a:t>
            </a:r>
            <a:endParaRPr lang="en-GB" altLang="zh-CN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5C761-59CD-D8D0-AAA3-7E74364BE750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latin typeface="Vidaloka " panose="02000504000000020004" pitchFamily="2" charset="0"/>
              </a:rPr>
              <a:t>Research Focus 2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-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QUATRAIN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441963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756A-1D43-CBF8-E35A-964108640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Vidaloka " panose="02000504000000020004" pitchFamily="2" charset="0"/>
              </a:rPr>
              <a:t>Impact of Bug Report and Patch</a:t>
            </a:r>
            <a:r>
              <a:rPr lang="zh-CN" altLang="en-US">
                <a:latin typeface="Vidaloka " panose="02000504000000020004" pitchFamily="2" charset="0"/>
              </a:rPr>
              <a:t> </a:t>
            </a:r>
            <a:r>
              <a:rPr lang="en-US" altLang="zh-CN">
                <a:latin typeface="Vidaloka " panose="02000504000000020004" pitchFamily="2" charset="0"/>
              </a:rPr>
              <a:t>Description</a:t>
            </a:r>
            <a:endParaRPr lang="en-L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C0E92-2B4F-1D13-1AAB-12B255C05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28</a:t>
            </a:fld>
            <a:endParaRPr lang="en-L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4248E-DA29-1847-A641-E6AA380F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5" y="1592021"/>
            <a:ext cx="4277325" cy="1156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FA8C-6ADD-DAFF-7E50-2B2885DDD0D9}"/>
              </a:ext>
            </a:extLst>
          </p:cNvPr>
          <p:cNvSpPr txBox="1"/>
          <p:nvPr/>
        </p:nvSpPr>
        <p:spPr>
          <a:xfrm>
            <a:off x="293825" y="2823541"/>
            <a:ext cx="4563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U" sz="1200" b="1">
                <a:latin typeface="Montserrat" pitchFamily="2" charset="77"/>
              </a:rPr>
              <a:t>The distribution of probability of patch correctness on </a:t>
            </a:r>
            <a:r>
              <a:rPr lang="en-LU" sz="1200" b="1">
                <a:solidFill>
                  <a:srgbClr val="FF0000"/>
                </a:solidFill>
                <a:latin typeface="Montserrat" pitchFamily="2" charset="77"/>
              </a:rPr>
              <a:t>original and</a:t>
            </a:r>
            <a:r>
              <a:rPr lang="zh-CN" altLang="en-US" sz="1200" b="1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LU" sz="1200" b="1">
                <a:solidFill>
                  <a:srgbClr val="FF0000"/>
                </a:solidFill>
                <a:latin typeface="Montserrat" pitchFamily="2" charset="77"/>
              </a:rPr>
              <a:t>random bug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6600B-A3E8-73E3-FE45-85B5BDBAE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034" y="1546514"/>
            <a:ext cx="3829753" cy="2218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B55442-12C6-E192-678E-399EAD8F579B}"/>
              </a:ext>
            </a:extLst>
          </p:cNvPr>
          <p:cNvSpPr txBox="1"/>
          <p:nvPr/>
        </p:nvSpPr>
        <p:spPr>
          <a:xfrm>
            <a:off x="4349995" y="3757816"/>
            <a:ext cx="4794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U" sz="1200" b="1">
                <a:latin typeface="Montserrat" pitchFamily="2" charset="77"/>
              </a:rPr>
              <a:t>Impact of </a:t>
            </a:r>
            <a:r>
              <a:rPr lang="en-LU" sz="1200" b="1">
                <a:solidFill>
                  <a:srgbClr val="FF0000"/>
                </a:solidFill>
                <a:latin typeface="Montserrat" pitchFamily="2" charset="77"/>
              </a:rPr>
              <a:t>distance between generated patch description to ground</a:t>
            </a:r>
            <a:r>
              <a:rPr lang="zh-CN" altLang="en-US" sz="1200" b="1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LU" sz="1200" b="1">
                <a:solidFill>
                  <a:srgbClr val="FF0000"/>
                </a:solidFill>
                <a:latin typeface="Montserrat" pitchFamily="2" charset="77"/>
              </a:rPr>
              <a:t>truth on </a:t>
            </a:r>
            <a:r>
              <a:rPr lang="en-LU" sz="1200" b="1">
                <a:latin typeface="Montserrat" pitchFamily="2" charset="77"/>
              </a:rPr>
              <a:t>prediction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553C3-67D0-75EE-5C77-5BDBC0D3A7BF}"/>
              </a:ext>
            </a:extLst>
          </p:cNvPr>
          <p:cNvSpPr txBox="1"/>
          <p:nvPr/>
        </p:nvSpPr>
        <p:spPr>
          <a:xfrm>
            <a:off x="815341" y="3696261"/>
            <a:ext cx="2909316" cy="52322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ontserrat" pitchFamily="2" charset="77"/>
              </a:rPr>
              <a:t>The difference</a:t>
            </a:r>
            <a:r>
              <a:rPr lang="zh-CN" altLang="en-US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Montserrat" pitchFamily="2" charset="77"/>
              </a:rPr>
              <a:t>is</a:t>
            </a:r>
            <a:r>
              <a:rPr lang="zh-CN" altLang="en-US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Montserrat" pitchFamily="2" charset="77"/>
              </a:rPr>
              <a:t>statistically</a:t>
            </a:r>
            <a:r>
              <a:rPr lang="zh-CN" altLang="en-US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Montserrat" pitchFamily="2" charset="77"/>
              </a:rPr>
              <a:t>significant</a:t>
            </a:r>
            <a:r>
              <a:rPr lang="zh-CN" altLang="en-US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Montserrat" pitchFamily="2" charset="77"/>
              </a:rPr>
              <a:t>b</a:t>
            </a:r>
            <a:r>
              <a:rPr lang="en-US" altLang="zh-CN" sz="1400" dirty="0">
                <a:latin typeface="Montserrat" pitchFamily="2" charset="77"/>
              </a:rPr>
              <a:t>y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altLang="zh-CN" sz="1400" dirty="0">
                <a:latin typeface="Montserrat" pitchFamily="2" charset="77"/>
              </a:rPr>
              <a:t>MWW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altLang="zh-CN" sz="1400" dirty="0">
                <a:latin typeface="Montserrat" pitchFamily="2" charset="77"/>
              </a:rPr>
              <a:t>Test</a:t>
            </a:r>
            <a:endParaRPr lang="en-LU" sz="1400" dirty="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5802A-E4A3-84D4-983F-230B54D166BE}"/>
              </a:ext>
            </a:extLst>
          </p:cNvPr>
          <p:cNvSpPr txBox="1"/>
          <p:nvPr/>
        </p:nvSpPr>
        <p:spPr>
          <a:xfrm>
            <a:off x="713225" y="4359604"/>
            <a:ext cx="7769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latin typeface="Vidaloka " panose="02000504000000020004" pitchFamily="2" charset="0"/>
              </a:rPr>
              <a:t>Research Focus 2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-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QUATRAIN</a:t>
            </a:r>
            <a:endParaRPr lang="en-LU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85B4E-B029-C9FB-853E-3744462D2F8A}"/>
              </a:ext>
            </a:extLst>
          </p:cNvPr>
          <p:cNvSpPr/>
          <p:nvPr/>
        </p:nvSpPr>
        <p:spPr>
          <a:xfrm>
            <a:off x="3209365" y="749807"/>
            <a:ext cx="5273850" cy="8422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100" b="1" i="1" dirty="0">
                <a:latin typeface="Montserrat" pitchFamily="2" charset="77"/>
              </a:rPr>
              <a:t>RQ-2:</a:t>
            </a:r>
            <a:r>
              <a:rPr lang="zh-CN" altLang="en-US" sz="1100" b="1" i="1" dirty="0">
                <a:latin typeface="Montserrat" pitchFamily="2" charset="77"/>
              </a:rPr>
              <a:t> </a:t>
            </a:r>
            <a:r>
              <a:rPr lang="en-US" altLang="zh-CN" sz="1100" i="1" dirty="0">
                <a:latin typeface="Montserrat" pitchFamily="2" charset="77"/>
              </a:rPr>
              <a:t>(1)</a:t>
            </a:r>
            <a:r>
              <a:rPr lang="zh-CN" altLang="en-US" sz="1100" i="1" dirty="0">
                <a:latin typeface="Montserrat" pitchFamily="2" charset="77"/>
              </a:rPr>
              <a:t> </a:t>
            </a:r>
            <a:r>
              <a:rPr lang="en-US" altLang="zh-CN" sz="1100" i="1" dirty="0">
                <a:latin typeface="Montserrat" pitchFamily="2" charset="77"/>
              </a:rPr>
              <a:t>When developer patches are paired with random bug reports, QUATRAIN</a:t>
            </a:r>
            <a:r>
              <a:rPr lang="zh-CN" altLang="en-US" sz="1100" i="1" dirty="0">
                <a:latin typeface="Montserrat" pitchFamily="2" charset="77"/>
              </a:rPr>
              <a:t> </a:t>
            </a:r>
            <a:r>
              <a:rPr lang="en-US" altLang="zh-CN" sz="1100" i="1" dirty="0">
                <a:latin typeface="Montserrat" pitchFamily="2" charset="77"/>
              </a:rPr>
              <a:t>is </a:t>
            </a:r>
            <a:r>
              <a:rPr lang="en-US" altLang="zh-CN" sz="1100" i="1" dirty="0">
                <a:solidFill>
                  <a:srgbClr val="FF0000"/>
                </a:solidFill>
                <a:latin typeface="Montserrat" pitchFamily="2" charset="77"/>
              </a:rPr>
              <a:t>no longer able to predict</a:t>
            </a:r>
            <a:r>
              <a:rPr lang="en-US" altLang="zh-CN" sz="1100" i="1" dirty="0">
                <a:latin typeface="Montserrat" pitchFamily="2" charset="77"/>
              </a:rPr>
              <a:t> over 20% of them correctly.</a:t>
            </a:r>
            <a:r>
              <a:rPr lang="zh-CN" altLang="en-US" sz="1100" i="1" dirty="0">
                <a:latin typeface="Montserrat" pitchFamily="2" charset="77"/>
              </a:rPr>
              <a:t> </a:t>
            </a:r>
            <a:endParaRPr lang="en-US" altLang="zh-CN" sz="1100" i="1" dirty="0">
              <a:latin typeface="Montserrat" pitchFamily="2" charset="77"/>
            </a:endParaRPr>
          </a:p>
          <a:p>
            <a:pPr algn="just"/>
            <a:r>
              <a:rPr lang="en-US" altLang="zh-CN" sz="1100" i="1" dirty="0">
                <a:latin typeface="Montserrat" pitchFamily="2" charset="77"/>
              </a:rPr>
              <a:t>(2)</a:t>
            </a:r>
            <a:r>
              <a:rPr lang="zh-CN" altLang="en-US" sz="1100" i="1" dirty="0">
                <a:latin typeface="Montserrat" pitchFamily="2" charset="77"/>
              </a:rPr>
              <a:t> </a:t>
            </a:r>
            <a:r>
              <a:rPr lang="en-US" altLang="zh-CN" sz="1100" i="1" dirty="0">
                <a:latin typeface="Montserrat" pitchFamily="2" charset="77"/>
              </a:rPr>
              <a:t>Good patch descriptions help QUATRAIN</a:t>
            </a:r>
            <a:r>
              <a:rPr lang="zh-CN" altLang="en-US" sz="1100" i="1" dirty="0">
                <a:latin typeface="Montserrat" pitchFamily="2" charset="77"/>
              </a:rPr>
              <a:t> </a:t>
            </a:r>
            <a:r>
              <a:rPr lang="en-US" altLang="zh-CN" sz="1100" i="1" dirty="0">
                <a:latin typeface="Montserrat" pitchFamily="2" charset="77"/>
              </a:rPr>
              <a:t>identify more correct patches.</a:t>
            </a:r>
          </a:p>
        </p:txBody>
      </p:sp>
    </p:spTree>
    <p:extLst>
      <p:ext uri="{BB962C8B-B14F-4D97-AF65-F5344CB8AC3E}">
        <p14:creationId xmlns:p14="http://schemas.microsoft.com/office/powerpoint/2010/main" val="10750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7FC4C-2023-40C9-77B0-374C1D1B6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27" y="1017725"/>
            <a:ext cx="8207298" cy="34387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DE5A6B-DAB1-95C3-F353-B5686FA7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 smtClean="0"/>
              <a:pPr algn="ctr"/>
              <a:t>2</a:t>
            </a:fld>
            <a:endParaRPr lang="en-L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518180-8EB7-1538-BD8F-AA3033C5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Vidaloka " panose="02000504000000020004" pitchFamily="2" charset="0"/>
              </a:rPr>
              <a:t>Research Journey</a:t>
            </a:r>
          </a:p>
        </p:txBody>
      </p:sp>
      <p:sp>
        <p:nvSpPr>
          <p:cNvPr id="8" name="Google Shape;278;p39">
            <a:extLst>
              <a:ext uri="{FF2B5EF4-FFF2-40B4-BE49-F238E27FC236}">
                <a16:creationId xmlns:a16="http://schemas.microsoft.com/office/drawing/2014/main" id="{8C319FD6-DF59-F751-9C63-6E432AFA6809}"/>
              </a:ext>
            </a:extLst>
          </p:cNvPr>
          <p:cNvSpPr txBox="1">
            <a:spLocks/>
          </p:cNvSpPr>
          <p:nvPr/>
        </p:nvSpPr>
        <p:spPr>
          <a:xfrm>
            <a:off x="1358822" y="4266934"/>
            <a:ext cx="6424654" cy="34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600" b="1" dirty="0">
                <a:latin typeface="Montserrat" pitchFamily="2" charset="77"/>
              </a:rPr>
              <a:t>Trustworthy AI for Automatic</a:t>
            </a:r>
            <a:r>
              <a:rPr lang="zh-CN" altLang="en-US" sz="1600" b="1" dirty="0">
                <a:latin typeface="Montserrat" pitchFamily="2" charset="77"/>
              </a:rPr>
              <a:t> </a:t>
            </a:r>
            <a:r>
              <a:rPr lang="en-US" altLang="zh-CN" sz="1600" b="1" dirty="0">
                <a:latin typeface="Montserrat" pitchFamily="2" charset="77"/>
              </a:rPr>
              <a:t>Program Repair</a:t>
            </a:r>
            <a:endParaRPr lang="en-US" altLang="zh-CN" sz="1400" b="1" dirty="0">
              <a:latin typeface="Montserrat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BD94F7-B1AD-DCCD-BAFC-5071AA84BFEC}"/>
              </a:ext>
            </a:extLst>
          </p:cNvPr>
          <p:cNvSpPr/>
          <p:nvPr/>
        </p:nvSpPr>
        <p:spPr>
          <a:xfrm>
            <a:off x="6182622" y="1905688"/>
            <a:ext cx="2013525" cy="703697"/>
          </a:xfrm>
          <a:prstGeom prst="roundRect">
            <a:avLst/>
          </a:prstGeom>
          <a:solidFill>
            <a:srgbClr val="FF0000">
              <a:alpha val="3000"/>
            </a:srgbClr>
          </a:solidFill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51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3"/>
    </mc:Choice>
    <mc:Fallback xmlns="">
      <p:transition spd="slow" advTm="1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B939-A74C-1E12-5D5A-F902C9AF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Vidaloka " panose="02000504000000020004" pitchFamily="2" charset="0"/>
              </a:rPr>
              <a:t>Methodology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F796F-8E98-33EE-AA4B-F270F0446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29</a:t>
            </a:fld>
            <a:endParaRPr lang="en-L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D8B5E-0665-02C8-30FA-ADA94B695D0B}"/>
              </a:ext>
            </a:extLst>
          </p:cNvPr>
          <p:cNvSpPr txBox="1"/>
          <p:nvPr/>
        </p:nvSpPr>
        <p:spPr>
          <a:xfrm>
            <a:off x="2788023" y="1286632"/>
            <a:ext cx="3567953" cy="307777"/>
          </a:xfrm>
          <a:prstGeom prst="rect">
            <a:avLst/>
          </a:prstGeom>
          <a:solidFill>
            <a:srgbClr val="5CAA16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LU" altLang="zh-CN" b="1">
                <a:latin typeface="Montserrat" pitchFamily="2" charset="77"/>
              </a:rPr>
              <a:t>Assessing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Patch Correctness</a:t>
            </a:r>
            <a:endParaRPr lang="en-LU" b="1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9A914-C047-1AEE-CE9B-AA89E60A6F4B}"/>
              </a:ext>
            </a:extLst>
          </p:cNvPr>
          <p:cNvSpPr txBox="1"/>
          <p:nvPr/>
        </p:nvSpPr>
        <p:spPr>
          <a:xfrm>
            <a:off x="2038808" y="2523095"/>
            <a:ext cx="2193706" cy="1700466"/>
          </a:xfrm>
          <a:prstGeom prst="rect">
            <a:avLst/>
          </a:prstGeom>
          <a:solidFill>
            <a:srgbClr val="5CAA16">
              <a:alpha val="20000"/>
            </a:srgbClr>
          </a:solidFill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Research Focus 1</a:t>
            </a:r>
            <a:endParaRPr lang="en-US" altLang="zh-CN" sz="1050" b="1">
              <a:latin typeface="Montserrat" pitchFamily="2" charset="77"/>
            </a:endParaRPr>
          </a:p>
          <a:p>
            <a:pPr algn="ctr">
              <a:spcBef>
                <a:spcPts val="600"/>
              </a:spcBef>
            </a:pPr>
            <a:r>
              <a:rPr lang="en-US" altLang="zh-CN" b="1">
                <a:latin typeface="Montserrat" pitchFamily="2" charset="77"/>
              </a:rPr>
              <a:t>BATS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(TOSEM’22)</a:t>
            </a:r>
          </a:p>
          <a:p>
            <a:pPr algn="ctr">
              <a:spcBef>
                <a:spcPts val="600"/>
              </a:spcBef>
            </a:pPr>
            <a:r>
              <a:rPr lang="en-US" altLang="zh-CN">
                <a:latin typeface="Montserrat" pitchFamily="2" charset="77"/>
              </a:rPr>
              <a:t>Comparing the patch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behavior against previously correct patches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that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failed on similar </a:t>
            </a:r>
            <a:r>
              <a:rPr lang="en-US" altLang="zh-CN">
                <a:solidFill>
                  <a:srgbClr val="FF0000"/>
                </a:solidFill>
                <a:latin typeface="Montserrat" pitchFamily="2" charset="77"/>
              </a:rPr>
              <a:t>tests</a:t>
            </a:r>
            <a:endParaRPr lang="en-US">
              <a:solidFill>
                <a:srgbClr val="FF0000"/>
              </a:solidFill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8AFAA-ED06-1214-8ABF-AA5B16960E42}"/>
              </a:ext>
            </a:extLst>
          </p:cNvPr>
          <p:cNvSpPr txBox="1"/>
          <p:nvPr/>
        </p:nvSpPr>
        <p:spPr>
          <a:xfrm>
            <a:off x="4926354" y="2524969"/>
            <a:ext cx="2224335" cy="1700466"/>
          </a:xfrm>
          <a:prstGeom prst="rect">
            <a:avLst/>
          </a:prstGeom>
          <a:solidFill>
            <a:srgbClr val="5CAA16">
              <a:alpha val="20124"/>
            </a:srgbClr>
          </a:solidFill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Research Focus 2</a:t>
            </a:r>
            <a:endParaRPr lang="en-US" altLang="zh-CN" sz="1050" b="1">
              <a:latin typeface="Montserrat" pitchFamily="2" charset="77"/>
            </a:endParaRPr>
          </a:p>
          <a:p>
            <a:pPr algn="ctr">
              <a:spcBef>
                <a:spcPts val="600"/>
              </a:spcBef>
            </a:pPr>
            <a:r>
              <a:rPr lang="en-US" altLang="zh-CN" b="1">
                <a:latin typeface="Montserrat" pitchFamily="2" charset="77"/>
              </a:rPr>
              <a:t>QUATRAIN</a:t>
            </a:r>
            <a:r>
              <a:rPr lang="zh-CN" altLang="en-US" b="1">
                <a:latin typeface="Montserrat" pitchFamily="2" charset="77"/>
              </a:rPr>
              <a:t> </a:t>
            </a:r>
            <a:r>
              <a:rPr lang="en-US" altLang="zh-CN" b="1">
                <a:latin typeface="Montserrat" pitchFamily="2" charset="77"/>
              </a:rPr>
              <a:t>(ASE’22)</a:t>
            </a:r>
          </a:p>
          <a:p>
            <a:pPr algn="ctr">
              <a:spcBef>
                <a:spcPts val="600"/>
              </a:spcBef>
            </a:pPr>
            <a:r>
              <a:rPr lang="en-US" altLang="zh-CN">
                <a:latin typeface="Montserrat" pitchFamily="2" charset="77"/>
              </a:rPr>
              <a:t>Learning the</a:t>
            </a:r>
            <a:r>
              <a:rPr lang="zh-CN" altLang="en-US">
                <a:latin typeface="Montserrat" pitchFamily="2" charset="77"/>
              </a:rPr>
              <a:t> </a:t>
            </a:r>
            <a:r>
              <a:rPr lang="en-US" altLang="zh-CN">
                <a:latin typeface="Montserrat" pitchFamily="2" charset="77"/>
              </a:rPr>
              <a:t>semantic correlation between the </a:t>
            </a:r>
            <a:r>
              <a:rPr lang="en-US" altLang="zh-CN">
                <a:solidFill>
                  <a:srgbClr val="FF0000"/>
                </a:solidFill>
                <a:latin typeface="Montserrat" pitchFamily="2" charset="77"/>
              </a:rPr>
              <a:t>bug report </a:t>
            </a:r>
            <a:r>
              <a:rPr lang="en-US" altLang="zh-CN">
                <a:latin typeface="Montserrat" pitchFamily="2" charset="77"/>
              </a:rPr>
              <a:t>and the commit message of the patch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63D06B-FC83-4B7E-D377-9E0ED0111C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38522" y="2229657"/>
            <a:ext cx="0" cy="295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B7FEDC-62F7-4E7D-730A-1E1662A3D960}"/>
              </a:ext>
            </a:extLst>
          </p:cNvPr>
          <p:cNvCxnSpPr>
            <a:cxnSpLocks/>
          </p:cNvCxnSpPr>
          <p:nvPr/>
        </p:nvCxnSpPr>
        <p:spPr>
          <a:xfrm>
            <a:off x="3128410" y="2229657"/>
            <a:ext cx="29074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0F3957-FBCA-6792-7488-1C3385822BC6}"/>
              </a:ext>
            </a:extLst>
          </p:cNvPr>
          <p:cNvCxnSpPr>
            <a:cxnSpLocks/>
          </p:cNvCxnSpPr>
          <p:nvPr/>
        </p:nvCxnSpPr>
        <p:spPr>
          <a:xfrm>
            <a:off x="3125722" y="2229657"/>
            <a:ext cx="0" cy="294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FB089B-8507-6B66-7C7D-C36D54C73C84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72000" y="2065458"/>
            <a:ext cx="0" cy="164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7C19F6-8C5F-A265-8AD0-BCBC422D95C0}"/>
              </a:ext>
            </a:extLst>
          </p:cNvPr>
          <p:cNvSpPr txBox="1"/>
          <p:nvPr/>
        </p:nvSpPr>
        <p:spPr>
          <a:xfrm>
            <a:off x="1825091" y="1788459"/>
            <a:ext cx="5493817" cy="276999"/>
          </a:xfrm>
          <a:prstGeom prst="rect">
            <a:avLst/>
          </a:prstGeom>
          <a:solidFill>
            <a:schemeClr val="bg2">
              <a:lumMod val="65000"/>
              <a:lumOff val="35000"/>
              <a:alpha val="12554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altLang="zh-CN" sz="1200">
                <a:latin typeface="Montserrat" pitchFamily="2" charset="77"/>
              </a:rPr>
              <a:t>How to identify the behavior of a correct patch in relation to the bug?</a:t>
            </a:r>
            <a:endParaRPr lang="en-LU" sz="1200">
              <a:latin typeface="Montserrat" pitchFamily="2" charset="7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63F587-ABF8-CF03-4FD5-25E42C3C9E99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4572000" y="1594409"/>
            <a:ext cx="0" cy="19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96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7B7F9A-27DD-6C1D-87B7-A1225FF863A8}"/>
              </a:ext>
            </a:extLst>
          </p:cNvPr>
          <p:cNvSpPr/>
          <p:nvPr/>
        </p:nvSpPr>
        <p:spPr>
          <a:xfrm>
            <a:off x="1444402" y="3494559"/>
            <a:ext cx="6262683" cy="957546"/>
          </a:xfrm>
          <a:prstGeom prst="roundRect">
            <a:avLst>
              <a:gd name="adj" fmla="val 13295"/>
            </a:avLst>
          </a:prstGeom>
          <a:solidFill>
            <a:schemeClr val="lt1"/>
          </a:solidFill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800" dirty="0">
                <a:solidFill>
                  <a:srgbClr val="FF0000"/>
                </a:solidFill>
              </a:rPr>
              <a:t>Trustworthy automated program repair hinges on validating patch correctness to eliminate human guesswork and ensure safe AI-driven maintenance.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640B-EC26-5BE4-C62E-8A6B6E00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idaloka " panose="02000504000000020004" pitchFamily="2" charset="0"/>
              </a:rPr>
              <a:t>Contribution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and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Why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it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matters?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591FF-3943-B811-BA56-97582C72A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30</a:t>
            </a:fld>
            <a:endParaRPr lang="en-L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CD02D-E381-6C4A-EC6F-5680445D20F9}"/>
              </a:ext>
            </a:extLst>
          </p:cNvPr>
          <p:cNvSpPr txBox="1"/>
          <p:nvPr/>
        </p:nvSpPr>
        <p:spPr>
          <a:xfrm>
            <a:off x="713225" y="1134954"/>
            <a:ext cx="771749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600" b="1" dirty="0">
                <a:solidFill>
                  <a:schemeClr val="bg1">
                    <a:lumMod val="10000"/>
                  </a:schemeClr>
                </a:solidFill>
                <a:latin typeface="Montserrat" pitchFamily="2" charset="77"/>
              </a:rPr>
              <a:t>Capturing the behavior of a correct patch in relation to the bug</a:t>
            </a:r>
          </a:p>
          <a:p>
            <a:pPr marL="630000" indent="-342000" algn="just">
              <a:spcBef>
                <a:spcPts val="600"/>
              </a:spcBef>
              <a:buFont typeface="+mj-lt"/>
              <a:buAutoNum type="romanUcPeriod"/>
            </a:pPr>
            <a:r>
              <a:rPr lang="en-US" altLang="zh-CN" sz="1500" dirty="0">
                <a:solidFill>
                  <a:schemeClr val="bg1">
                    <a:lumMod val="10000"/>
                  </a:schemeClr>
                </a:solidFill>
                <a:latin typeface="Montserrat" pitchFamily="2" charset="77"/>
              </a:rPr>
              <a:t>We introduced a novel hypothesis and approach, BATS, which assesses patch correctness by identifying correct patch behavior based on </a:t>
            </a:r>
            <a:r>
              <a:rPr lang="en-US" altLang="zh-CN" sz="1500" dirty="0">
                <a:solidFill>
                  <a:srgbClr val="FF0000"/>
                </a:solidFill>
                <a:latin typeface="Montserrat" pitchFamily="2" charset="77"/>
              </a:rPr>
              <a:t>similarities </a:t>
            </a:r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between failing test cases and patches</a:t>
            </a:r>
            <a:r>
              <a:rPr lang="en-US" altLang="zh-CN" sz="1500" dirty="0">
                <a:solidFill>
                  <a:schemeClr val="bg1">
                    <a:lumMod val="10000"/>
                  </a:schemeClr>
                </a:solidFill>
                <a:latin typeface="Montserrat" pitchFamily="2" charset="77"/>
              </a:rPr>
              <a:t>.</a:t>
            </a:r>
          </a:p>
          <a:p>
            <a:pPr marL="630900" indent="-342900">
              <a:spcBef>
                <a:spcPts val="1200"/>
              </a:spcBef>
              <a:buFont typeface="+mj-lt"/>
              <a:buAutoNum type="romanUcPeriod"/>
            </a:pPr>
            <a:r>
              <a:rPr lang="en-US" altLang="zh-CN" sz="1500" dirty="0">
                <a:solidFill>
                  <a:schemeClr val="bg1">
                    <a:lumMod val="10000"/>
                  </a:schemeClr>
                </a:solidFill>
                <a:latin typeface="Montserrat" pitchFamily="2" charset="77"/>
              </a:rPr>
              <a:t>We turned</a:t>
            </a:r>
            <a:r>
              <a:rPr lang="zh-CN" altLang="en-US" sz="1500" dirty="0">
                <a:solidFill>
                  <a:schemeClr val="bg1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altLang="zh-CN" sz="1500" dirty="0">
                <a:solidFill>
                  <a:schemeClr val="bg1">
                    <a:lumMod val="10000"/>
                  </a:schemeClr>
                </a:solidFill>
                <a:latin typeface="Montserrat" pitchFamily="2" charset="77"/>
              </a:rPr>
              <a:t>patch correctness into a question-answer problem and presented QUATRAIN, an approach that evaluates patch correctness by learning the </a:t>
            </a:r>
            <a:r>
              <a:rPr lang="en-US" altLang="zh-CN" sz="1500" dirty="0">
                <a:solidFill>
                  <a:srgbClr val="FF0000"/>
                </a:solidFill>
                <a:latin typeface="Montserrat" pitchFamily="2" charset="77"/>
              </a:rPr>
              <a:t>semantic correlation </a:t>
            </a:r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between the bug report and the patch description</a:t>
            </a:r>
            <a:r>
              <a:rPr lang="en-US" altLang="zh-CN" sz="1500" dirty="0">
                <a:solidFill>
                  <a:schemeClr val="bg1">
                    <a:lumMod val="10000"/>
                  </a:schemeClr>
                </a:solidFill>
                <a:latin typeface="Montserrat" pitchFamily="2" charset="77"/>
              </a:rPr>
              <a:t>.</a:t>
            </a:r>
            <a:endParaRPr lang="en-LU" sz="1500">
              <a:solidFill>
                <a:schemeClr val="bg1">
                  <a:lumMod val="1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A9B4D-7B71-FD6E-654C-CB83AAA0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214" y="546538"/>
            <a:ext cx="353201" cy="3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33"/>
    </mc:Choice>
    <mc:Fallback xmlns="">
      <p:transition spd="slow" advTm="4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5B60-3A62-2D44-2A0B-8B51AFFE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Vidaloka " panose="02000504000000020004" pitchFamily="2" charset="0"/>
              </a:rPr>
              <a:t>An</a:t>
            </a:r>
            <a:r>
              <a:rPr lang="zh-CN" altLang="en-US" dirty="0">
                <a:solidFill>
                  <a:schemeClr val="tx1"/>
                </a:solidFill>
                <a:latin typeface="Vidaloka " panose="02000504000000020004" pitchFamily="2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Vidaloka " panose="02000504000000020004" pitchFamily="2" charset="0"/>
              </a:rPr>
              <a:t>Untrustworthy</a:t>
            </a:r>
            <a:r>
              <a:rPr lang="zh-CN" altLang="en-US" dirty="0">
                <a:solidFill>
                  <a:schemeClr val="tx1"/>
                </a:solidFill>
                <a:latin typeface="Vidaloka " panose="02000504000000020004" pitchFamily="2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Vidaloka " panose="02000504000000020004" pitchFamily="2" charset="0"/>
              </a:rPr>
              <a:t>Patch</a:t>
            </a:r>
            <a:endParaRPr lang="en-LU">
              <a:solidFill>
                <a:schemeClr val="tx1"/>
              </a:solidFill>
              <a:latin typeface="Vidaloka " panose="02000504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C55A5-194E-C71E-8CD4-015B17889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3</a:t>
            </a:fld>
            <a:endParaRPr lang="en-L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1F43C-BD2A-694E-E4E9-BCA526DE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40" y="1567262"/>
            <a:ext cx="7206720" cy="18584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3F1FF-8AFA-41B4-70A4-08E873E3C686}"/>
              </a:ext>
            </a:extLst>
          </p:cNvPr>
          <p:cNvSpPr txBox="1"/>
          <p:nvPr/>
        </p:nvSpPr>
        <p:spPr>
          <a:xfrm>
            <a:off x="968640" y="3561993"/>
            <a:ext cx="7206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zh-CN" sz="1600" b="1" dirty="0">
                <a:latin typeface="Montserrat" pitchFamily="2" charset="77"/>
              </a:rPr>
              <a:t>An </a:t>
            </a:r>
            <a:r>
              <a:rPr lang="en-US" altLang="zh-CN" sz="1600" b="1" dirty="0">
                <a:solidFill>
                  <a:srgbClr val="FF0000"/>
                </a:solidFill>
                <a:latin typeface="Montserrat" pitchFamily="2" charset="77"/>
              </a:rPr>
              <a:t>AI-based APR </a:t>
            </a:r>
            <a:r>
              <a:rPr lang="en-US" altLang="zh-CN" sz="1600" b="1" dirty="0">
                <a:solidFill>
                  <a:schemeClr val="tx1"/>
                </a:solidFill>
                <a:latin typeface="Montserrat" pitchFamily="2" charset="77"/>
              </a:rPr>
              <a:t>generated</a:t>
            </a:r>
            <a:r>
              <a:rPr lang="en-US" altLang="zh-CN" sz="1600" b="1" dirty="0">
                <a:latin typeface="Montserrat" pitchFamily="2" charset="77"/>
              </a:rPr>
              <a:t> patch that passed the test oracle</a:t>
            </a:r>
            <a:endParaRPr lang="en-LU" sz="1600" b="1">
              <a:latin typeface="Montserrat" pitchFamily="2" charset="77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2424C2-0AA5-261B-A0E5-28EC0C593A21}"/>
              </a:ext>
            </a:extLst>
          </p:cNvPr>
          <p:cNvCxnSpPr>
            <a:cxnSpLocks/>
          </p:cNvCxnSpPr>
          <p:nvPr/>
        </p:nvCxnSpPr>
        <p:spPr>
          <a:xfrm>
            <a:off x="2206268" y="2617182"/>
            <a:ext cx="357384" cy="0"/>
          </a:xfrm>
          <a:prstGeom prst="straightConnector1">
            <a:avLst/>
          </a:prstGeom>
          <a:ln w="38100" cap="flat" cmpd="sng">
            <a:solidFill>
              <a:schemeClr val="bg1">
                <a:lumMod val="1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1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71947-B00B-A54D-C856-FE237918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40" y="1723336"/>
            <a:ext cx="7545620" cy="196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C122A-865A-156B-D42E-023485B6C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4</a:t>
            </a:fld>
            <a:endParaRPr lang="en-L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DB986C-0ACA-023E-A0DD-9E18D91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/>
          <a:lstStyle/>
          <a:p>
            <a:r>
              <a:rPr lang="en-US" altLang="zh-CN" dirty="0">
                <a:latin typeface="Vidaloka " panose="02000504000000020004" pitchFamily="2" charset="0"/>
              </a:rPr>
              <a:t>Program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Repair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Pipeline</a:t>
            </a:r>
            <a:endParaRPr lang="en-LU" dirty="0">
              <a:latin typeface="Vidaloka " panose="02000504000000020004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8E32C94-5785-2D79-AA82-F8F77B6D2A47}"/>
              </a:ext>
            </a:extLst>
          </p:cNvPr>
          <p:cNvSpPr/>
          <p:nvPr/>
        </p:nvSpPr>
        <p:spPr>
          <a:xfrm>
            <a:off x="6441410" y="1608260"/>
            <a:ext cx="1769199" cy="2199088"/>
          </a:xfrm>
          <a:prstGeom prst="ellipse">
            <a:avLst/>
          </a:prstGeom>
          <a:solidFill>
            <a:srgbClr val="FF0000">
              <a:alpha val="9803"/>
            </a:srgb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93760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768AA-EF18-CAAB-F30D-CA761337D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5</a:t>
            </a:fld>
            <a:endParaRPr lang="en-L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F2E5E8-2D73-193F-D5D8-A1A0F0FFF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/>
          <a:lstStyle/>
          <a:p>
            <a:r>
              <a:rPr lang="en-GB" dirty="0">
                <a:latin typeface="Vidaloka " panose="02000504000000020004" pitchFamily="2" charset="0"/>
              </a:rPr>
              <a:t>Patch </a:t>
            </a:r>
            <a:r>
              <a:rPr lang="en-US" altLang="zh-CN" dirty="0">
                <a:latin typeface="Vidaloka " panose="02000504000000020004" pitchFamily="2" charset="0"/>
              </a:rPr>
              <a:t>O</a:t>
            </a:r>
            <a:r>
              <a:rPr lang="en-GB" dirty="0" err="1">
                <a:latin typeface="Vidaloka " panose="02000504000000020004" pitchFamily="2" charset="0"/>
              </a:rPr>
              <a:t>verfitting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Issue</a:t>
            </a:r>
            <a:endParaRPr lang="en-LU" dirty="0">
              <a:latin typeface="Vidaloka " panose="02000504000000020004" pitchFamily="2" charset="0"/>
            </a:endParaRPr>
          </a:p>
        </p:txBody>
      </p:sp>
      <p:sp>
        <p:nvSpPr>
          <p:cNvPr id="5" name="Google Shape;278;p39">
            <a:extLst>
              <a:ext uri="{FF2B5EF4-FFF2-40B4-BE49-F238E27FC236}">
                <a16:creationId xmlns:a16="http://schemas.microsoft.com/office/drawing/2014/main" id="{C6719850-3ED0-4B80-F5E2-C2729DF3A1F6}"/>
              </a:ext>
            </a:extLst>
          </p:cNvPr>
          <p:cNvSpPr txBox="1">
            <a:spLocks/>
          </p:cNvSpPr>
          <p:nvPr/>
        </p:nvSpPr>
        <p:spPr>
          <a:xfrm>
            <a:off x="1607110" y="3449908"/>
            <a:ext cx="1865121" cy="45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600" b="1" dirty="0">
                <a:latin typeface="Montserrat" pitchFamily="2" charset="77"/>
              </a:rPr>
              <a:t>Patches</a:t>
            </a:r>
          </a:p>
          <a:p>
            <a:pPr algn="ctr"/>
            <a:r>
              <a:rPr lang="en-US" altLang="zh-CN" sz="1400" dirty="0">
                <a:latin typeface="Montserrat" pitchFamily="2" charset="77"/>
              </a:rPr>
              <a:t>to be validated</a:t>
            </a:r>
          </a:p>
        </p:txBody>
      </p:sp>
      <p:sp>
        <p:nvSpPr>
          <p:cNvPr id="6" name="Google Shape;278;p39">
            <a:extLst>
              <a:ext uri="{FF2B5EF4-FFF2-40B4-BE49-F238E27FC236}">
                <a16:creationId xmlns:a16="http://schemas.microsoft.com/office/drawing/2014/main" id="{D6D4EB9C-F2FD-232A-1D33-7F3D7B8252A6}"/>
              </a:ext>
            </a:extLst>
          </p:cNvPr>
          <p:cNvSpPr txBox="1">
            <a:spLocks/>
          </p:cNvSpPr>
          <p:nvPr/>
        </p:nvSpPr>
        <p:spPr>
          <a:xfrm>
            <a:off x="5103056" y="3449908"/>
            <a:ext cx="2379673" cy="45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1600" b="1" dirty="0">
                <a:latin typeface="Montserrat" pitchFamily="2" charset="77"/>
              </a:rPr>
              <a:t>Patches</a:t>
            </a:r>
          </a:p>
          <a:p>
            <a:pPr algn="ctr"/>
            <a:r>
              <a:rPr lang="en-US" altLang="zh-CN" sz="1400" dirty="0">
                <a:latin typeface="Montserrat" pitchFamily="2" charset="77"/>
              </a:rPr>
              <a:t>plausible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altLang="zh-CN" sz="1400" dirty="0">
                <a:latin typeface="Montserrat" pitchFamily="2" charset="77"/>
              </a:rPr>
              <a:t>but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Montserrat" pitchFamily="2" charset="77"/>
              </a:rPr>
              <a:t>incorrect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84B4583-D3B2-ED14-D776-D54792CB7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93" y="1972353"/>
            <a:ext cx="1819557" cy="88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A1909F-6721-E232-E738-FA1F2EBB243F}"/>
              </a:ext>
            </a:extLst>
          </p:cNvPr>
          <p:cNvSpPr txBox="1"/>
          <p:nvPr/>
        </p:nvSpPr>
        <p:spPr>
          <a:xfrm>
            <a:off x="3457540" y="2556673"/>
            <a:ext cx="2142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89A58"/>
                </a:solidFill>
              </a:rPr>
              <a:t>Passing</a:t>
            </a:r>
            <a:r>
              <a:rPr lang="zh-CN" altLang="en-US" sz="1400" dirty="0">
                <a:solidFill>
                  <a:srgbClr val="189A58"/>
                </a:solidFill>
              </a:rPr>
              <a:t> </a:t>
            </a:r>
            <a:r>
              <a:rPr lang="en-US" altLang="zh-CN" sz="1400" dirty="0">
                <a:solidFill>
                  <a:srgbClr val="189A58"/>
                </a:solidFill>
              </a:rPr>
              <a:t>test</a:t>
            </a:r>
            <a:r>
              <a:rPr lang="zh-CN" altLang="en-US" sz="1400" dirty="0">
                <a:solidFill>
                  <a:srgbClr val="189A58"/>
                </a:solidFill>
              </a:rPr>
              <a:t> </a:t>
            </a:r>
            <a:r>
              <a:rPr lang="en-US" altLang="zh-CN" sz="1400" dirty="0">
                <a:solidFill>
                  <a:srgbClr val="189A58"/>
                </a:solidFill>
              </a:rPr>
              <a:t>cases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55196C7-606E-EC36-F7DA-012D8EFA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473" y="2623736"/>
            <a:ext cx="456516" cy="45651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FC3A57-D3AC-6815-8CF8-1D93F6483879}"/>
              </a:ext>
            </a:extLst>
          </p:cNvPr>
          <p:cNvSpPr txBox="1"/>
          <p:nvPr/>
        </p:nvSpPr>
        <p:spPr>
          <a:xfrm>
            <a:off x="4437980" y="2562785"/>
            <a:ext cx="1236390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Weak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</a:t>
            </a:r>
            <a:r>
              <a:rPr lang="en-US" altLang="zh-CN" sz="1400" dirty="0">
                <a:solidFill>
                  <a:srgbClr val="FF0000"/>
                </a:solidFill>
              </a:rPr>
              <a:t>racle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414335-24DA-AA5E-F907-54074023E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370" y="2069658"/>
            <a:ext cx="870209" cy="870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314DB1-BDA0-6426-829F-F8BE05ADC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272" y="1526311"/>
            <a:ext cx="870209" cy="870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F31AE-2E3E-35AD-FA3C-29285AFBA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273" y="2504763"/>
            <a:ext cx="870209" cy="870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F399A1-0A22-417F-7509-0DE1457AA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789" y="1942129"/>
            <a:ext cx="870209" cy="87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2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21AEA-E697-555F-B765-91793572C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6</a:t>
            </a:fld>
            <a:endParaRPr lang="en-L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C3CA61-3F89-850B-164F-7A8D95F1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/>
          <a:lstStyle/>
          <a:p>
            <a:r>
              <a:rPr lang="en-GB" dirty="0">
                <a:latin typeface="Vidaloka " panose="02000504000000020004" pitchFamily="2" charset="0"/>
              </a:rPr>
              <a:t>Why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Patches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Overfit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558E5-27B9-A748-9A14-11DC42720FBD}"/>
              </a:ext>
            </a:extLst>
          </p:cNvPr>
          <p:cNvSpPr txBox="1"/>
          <p:nvPr/>
        </p:nvSpPr>
        <p:spPr>
          <a:xfrm>
            <a:off x="713225" y="1314702"/>
            <a:ext cx="7319151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U" b="1">
                <a:latin typeface="Montserrat" pitchFamily="2" charset="77"/>
              </a:rPr>
              <a:t>Patch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overfits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to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weak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oracle</a:t>
            </a:r>
          </a:p>
          <a:p>
            <a:pPr marL="288000">
              <a:spcBef>
                <a:spcPts val="600"/>
              </a:spcBef>
            </a:pPr>
            <a:r>
              <a:rPr lang="en-US" altLang="zh-CN" sz="1200" dirty="0">
                <a:latin typeface="Montserrat" pitchFamily="2" charset="77"/>
              </a:rPr>
              <a:t>The test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oracle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is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not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perfect for discovering all potential facets of a bug.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The generated patches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that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pass </a:t>
            </a:r>
            <a:r>
              <a:rPr lang="en-US" altLang="zh-CN" sz="1200" dirty="0">
                <a:solidFill>
                  <a:srgbClr val="FF0000"/>
                </a:solidFill>
                <a:latin typeface="Montserrat" pitchFamily="2" charset="77"/>
              </a:rPr>
              <a:t>weak oracle</a:t>
            </a:r>
            <a:r>
              <a:rPr lang="zh-CN" altLang="en-US" sz="1200" dirty="0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might fail to generalize.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200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sz="1200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b="1" dirty="0">
                <a:latin typeface="Montserrat" pitchFamily="2" charset="77"/>
              </a:rPr>
              <a:t>Patch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overfits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to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incomplete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specifications</a:t>
            </a:r>
          </a:p>
          <a:p>
            <a:pPr marL="288000">
              <a:spcBef>
                <a:spcPts val="600"/>
              </a:spcBef>
            </a:pPr>
            <a:r>
              <a:rPr lang="en-US" altLang="zh-CN" sz="1200" dirty="0">
                <a:latin typeface="Montserrat" pitchFamily="2" charset="77"/>
              </a:rPr>
              <a:t>The </a:t>
            </a:r>
            <a:r>
              <a:rPr lang="en-US" altLang="zh-CN" sz="1200" dirty="0">
                <a:solidFill>
                  <a:srgbClr val="FF0000"/>
                </a:solidFill>
                <a:latin typeface="Montserrat" pitchFamily="2" charset="77"/>
              </a:rPr>
              <a:t>incomplete</a:t>
            </a:r>
            <a:r>
              <a:rPr lang="zh-CN" altLang="en-US" sz="1200" dirty="0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Montserrat" pitchFamily="2" charset="77"/>
              </a:rPr>
              <a:t>specifications</a:t>
            </a:r>
            <a:r>
              <a:rPr lang="zh-CN" altLang="en-US" sz="1200" dirty="0">
                <a:solidFill>
                  <a:srgbClr val="FF0000"/>
                </a:solidFill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depict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only part of the desired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program behavior.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The generated patches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are not able to accomplish all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the behavior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that the program requires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in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practice.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atin typeface="Montserrat" pitchFamily="2" charset="77"/>
              </a:rPr>
              <a:t>Patch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overfits</a:t>
            </a:r>
            <a:r>
              <a:rPr lang="zh-CN" altLang="en-US" b="1" dirty="0">
                <a:latin typeface="Montserrat" pitchFamily="2" charset="77"/>
              </a:rPr>
              <a:t> </a:t>
            </a:r>
            <a:r>
              <a:rPr lang="en-US" altLang="zh-CN" b="1" dirty="0">
                <a:latin typeface="Montserrat" pitchFamily="2" charset="77"/>
              </a:rPr>
              <a:t>to training corpus</a:t>
            </a:r>
            <a:endParaRPr lang="en-US" altLang="zh-CN" sz="1200" dirty="0">
              <a:latin typeface="Montserrat" pitchFamily="2" charset="77"/>
            </a:endParaRPr>
          </a:p>
          <a:p>
            <a:pPr marL="288000">
              <a:spcBef>
                <a:spcPts val="600"/>
              </a:spcBef>
            </a:pPr>
            <a:r>
              <a:rPr lang="en-US" altLang="zh-CN" sz="1200" dirty="0">
                <a:latin typeface="Montserrat" pitchFamily="2" charset="77"/>
              </a:rPr>
              <a:t>The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learning-based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(or LLM-based) APR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involves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the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training of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a repair model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that relies on the large-scale corpus.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The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generated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patches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tend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to overfit to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the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patterns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within the </a:t>
            </a:r>
            <a:r>
              <a:rPr lang="en-US" altLang="zh-CN" sz="1200" dirty="0">
                <a:solidFill>
                  <a:srgbClr val="FF0000"/>
                </a:solidFill>
                <a:latin typeface="Montserrat" pitchFamily="2" charset="77"/>
              </a:rPr>
              <a:t>training corpus</a:t>
            </a:r>
            <a:r>
              <a:rPr lang="en-US" altLang="zh-CN" sz="1200" dirty="0">
                <a:latin typeface="Montserrat" pitchFamily="2" charset="77"/>
              </a:rPr>
              <a:t>,</a:t>
            </a:r>
            <a:r>
              <a:rPr lang="zh-CN" altLang="en-US" sz="1200" dirty="0">
                <a:latin typeface="Montserrat" pitchFamily="2" charset="77"/>
              </a:rPr>
              <a:t> </a:t>
            </a:r>
            <a:r>
              <a:rPr lang="en-US" altLang="zh-CN" sz="1200" dirty="0">
                <a:latin typeface="Montserrat" pitchFamily="2" charset="77"/>
              </a:rPr>
              <a:t>and cannot address new and unseen bugs.</a:t>
            </a:r>
          </a:p>
          <a:p>
            <a:pPr marL="285750" indent="-285750">
              <a:buFont typeface="Wingdings" pitchFamily="2" charset="2"/>
              <a:buChar char="v"/>
            </a:pPr>
            <a:endParaRPr lang="en-LU" b="1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929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Vidaloka " panose="02000504000000020004" pitchFamily="2" charset="0"/>
              </a:rPr>
              <a:t>Addressing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Patch Overfitting</a:t>
            </a:r>
            <a:endParaRPr dirty="0">
              <a:latin typeface="Vidaloka " panose="02000504000000020004" pitchFamily="2" charset="0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6486300" y="1913375"/>
            <a:ext cx="2196145" cy="65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Identifying</a:t>
            </a: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or</a:t>
            </a:r>
            <a:r>
              <a:rPr lang="zh-CN" alt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prioritizing</a:t>
            </a:r>
            <a:r>
              <a:rPr lang="zh-CN" alt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correct patches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3"/>
          <p:cNvSpPr txBox="1"/>
          <p:nvPr/>
        </p:nvSpPr>
        <p:spPr>
          <a:xfrm>
            <a:off x="2593137" y="1913375"/>
            <a:ext cx="19869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Advancing</a:t>
            </a:r>
            <a:r>
              <a:rPr lang="zh-CN" alt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patch</a:t>
            </a:r>
            <a:r>
              <a:rPr lang="zh-CN" alt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generation</a:t>
            </a:r>
            <a:r>
              <a:rPr lang="zh-CN" alt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techniques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53"/>
          <p:cNvSpPr txBox="1"/>
          <p:nvPr/>
        </p:nvSpPr>
        <p:spPr>
          <a:xfrm>
            <a:off x="4712150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  <a:latin typeface="Vidaloka " panose="02000504000000020004" pitchFamily="2" charset="0"/>
                <a:sym typeface="Vidaloka"/>
              </a:rPr>
              <a:t>Validation</a:t>
            </a:r>
            <a:endParaRPr sz="2400" dirty="0">
              <a:solidFill>
                <a:schemeClr val="dk1"/>
              </a:solidFill>
              <a:latin typeface="Vidaloka " panose="02000504000000020004" pitchFamily="2" charset="0"/>
              <a:sym typeface="Vidaloka"/>
            </a:endParaRPr>
          </a:p>
        </p:txBody>
      </p:sp>
      <p:sp>
        <p:nvSpPr>
          <p:cNvPr id="488" name="Google Shape;488;p53"/>
          <p:cNvSpPr txBox="1"/>
          <p:nvPr/>
        </p:nvSpPr>
        <p:spPr>
          <a:xfrm>
            <a:off x="4712150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Augment</a:t>
            </a: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 suites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3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  <a:latin typeface="Vidaloka " panose="02000504000000020004" pitchFamily="2" charset="0"/>
                <a:ea typeface="Vidaloka"/>
                <a:cs typeface="Vidaloka"/>
                <a:sym typeface="Vidaloka"/>
              </a:rPr>
              <a:t>Input</a:t>
            </a:r>
            <a:endParaRPr sz="2400" dirty="0">
              <a:solidFill>
                <a:schemeClr val="dk1"/>
              </a:solidFill>
              <a:latin typeface="Vidaloka " panose="02000504000000020004" pitchFamily="2" charset="0"/>
              <a:ea typeface="Vidaloka"/>
              <a:cs typeface="Vidaloka"/>
              <a:sym typeface="Vidaloka"/>
            </a:endParaRPr>
          </a:p>
        </p:txBody>
      </p:sp>
      <p:sp>
        <p:nvSpPr>
          <p:cNvPr id="490" name="Google Shape;490;p53"/>
          <p:cNvSpPr txBox="1"/>
          <p:nvPr/>
        </p:nvSpPr>
        <p:spPr>
          <a:xfrm>
            <a:off x="705725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Improving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Fault</a:t>
            </a:r>
            <a:r>
              <a:rPr lang="zh-CN" alt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localization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91" name="Google Shape;491;p53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492" name="Google Shape;492;p53"/>
            <p:cNvCxnSpPr>
              <a:stCxn id="493" idx="3"/>
              <a:endCxn id="494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53"/>
            <p:cNvCxnSpPr>
              <a:stCxn id="494" idx="3"/>
              <a:endCxn id="496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53"/>
            <p:cNvCxnSpPr>
              <a:stCxn id="496" idx="3"/>
              <a:endCxn id="498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3" name="Google Shape;493;p53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94" name="Google Shape;494;p53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96" name="Google Shape;496;p53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98" name="Google Shape;498;p53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tx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 dirty="0">
                <a:solidFill>
                  <a:schemeClr val="tx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499" name="Google Shape;499;p53"/>
          <p:cNvSpPr txBox="1"/>
          <p:nvPr/>
        </p:nvSpPr>
        <p:spPr>
          <a:xfrm>
            <a:off x="2725175" y="15405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  <a:latin typeface="Vidaloka " panose="02000504000000020004" pitchFamily="2" charset="0"/>
                <a:sym typeface="Vidaloka"/>
              </a:rPr>
              <a:t>Process</a:t>
            </a:r>
            <a:endParaRPr sz="2400" dirty="0">
              <a:solidFill>
                <a:schemeClr val="dk1"/>
              </a:solidFill>
              <a:latin typeface="Vidaloka " panose="02000504000000020004" pitchFamily="2" charset="0"/>
              <a:sym typeface="Vidaloka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6715374" y="1559075"/>
            <a:ext cx="1792899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  <a:latin typeface="Vidaloka " panose="02000504000000020004" pitchFamily="2" charset="0"/>
                <a:sym typeface="Vidaloka"/>
              </a:rPr>
              <a:t>Correctness</a:t>
            </a:r>
            <a:endParaRPr sz="2400" dirty="0">
              <a:solidFill>
                <a:schemeClr val="dk1"/>
              </a:solidFill>
              <a:latin typeface="Vidaloka " panose="02000504000000020004" pitchFamily="2" charset="0"/>
              <a:sym typeface="Vidalok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A9EE1-3D9A-211F-0F83-D80BF0D67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7</a:t>
            </a:fld>
            <a:endParaRPr lang="en-LU"/>
          </a:p>
        </p:txBody>
      </p:sp>
      <p:sp>
        <p:nvSpPr>
          <p:cNvPr id="4" name="Google Shape;498;p53">
            <a:extLst>
              <a:ext uri="{FF2B5EF4-FFF2-40B4-BE49-F238E27FC236}">
                <a16:creationId xmlns:a16="http://schemas.microsoft.com/office/drawing/2014/main" id="{F33006F9-150C-6040-81C7-BA1804E2F22B}"/>
              </a:ext>
            </a:extLst>
          </p:cNvPr>
          <p:cNvSpPr txBox="1"/>
          <p:nvPr/>
        </p:nvSpPr>
        <p:spPr>
          <a:xfrm>
            <a:off x="7078675" y="2700425"/>
            <a:ext cx="996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0000"/>
                </a:solidFill>
                <a:latin typeface="Vidaloka"/>
                <a:ea typeface="Vidaloka"/>
                <a:cs typeface="Vidaloka"/>
                <a:sym typeface="Vidaloka"/>
              </a:rPr>
              <a:t>04</a:t>
            </a:r>
            <a:endParaRPr sz="3500" dirty="0">
              <a:solidFill>
                <a:srgbClr val="FF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" name="Google Shape;498;p53">
            <a:extLst>
              <a:ext uri="{FF2B5EF4-FFF2-40B4-BE49-F238E27FC236}">
                <a16:creationId xmlns:a16="http://schemas.microsoft.com/office/drawing/2014/main" id="{2F17A083-8EBC-3646-4032-3C5F0528A7C6}"/>
              </a:ext>
            </a:extLst>
          </p:cNvPr>
          <p:cNvSpPr txBox="1"/>
          <p:nvPr/>
        </p:nvSpPr>
        <p:spPr>
          <a:xfrm>
            <a:off x="1076177" y="2700425"/>
            <a:ext cx="996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0000"/>
                </a:solidFill>
                <a:latin typeface="Vidaloka"/>
                <a:ea typeface="Vidaloka"/>
                <a:cs typeface="Vidaloka"/>
                <a:sym typeface="Vidaloka"/>
              </a:rPr>
              <a:t>0</a:t>
            </a:r>
            <a:r>
              <a:rPr lang="en-US" altLang="zh-CN" sz="3500" dirty="0">
                <a:solidFill>
                  <a:srgbClr val="FF0000"/>
                </a:solidFill>
                <a:latin typeface="Vidaloka"/>
                <a:ea typeface="Vidaloka"/>
                <a:cs typeface="Vidaloka"/>
                <a:sym typeface="Vidaloka"/>
              </a:rPr>
              <a:t>1</a:t>
            </a:r>
            <a:endParaRPr sz="3500" dirty="0">
              <a:solidFill>
                <a:srgbClr val="FF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" name="Google Shape;498;p53">
            <a:extLst>
              <a:ext uri="{FF2B5EF4-FFF2-40B4-BE49-F238E27FC236}">
                <a16:creationId xmlns:a16="http://schemas.microsoft.com/office/drawing/2014/main" id="{37104495-DAF4-D742-90ED-BA4281F809F1}"/>
              </a:ext>
            </a:extLst>
          </p:cNvPr>
          <p:cNvSpPr txBox="1"/>
          <p:nvPr/>
        </p:nvSpPr>
        <p:spPr>
          <a:xfrm>
            <a:off x="3075038" y="2700425"/>
            <a:ext cx="996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0000"/>
                </a:solidFill>
                <a:latin typeface="Vidaloka"/>
                <a:ea typeface="Vidaloka"/>
                <a:cs typeface="Vidaloka"/>
                <a:sym typeface="Vidaloka"/>
              </a:rPr>
              <a:t>0</a:t>
            </a:r>
            <a:r>
              <a:rPr lang="en-US" altLang="zh-CN" sz="3500" dirty="0">
                <a:solidFill>
                  <a:srgbClr val="FF0000"/>
                </a:solidFill>
                <a:latin typeface="Vidaloka"/>
                <a:ea typeface="Vidaloka"/>
                <a:cs typeface="Vidaloka"/>
                <a:sym typeface="Vidaloka"/>
              </a:rPr>
              <a:t>2</a:t>
            </a:r>
            <a:endParaRPr sz="3500" dirty="0">
              <a:solidFill>
                <a:srgbClr val="FF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" name="Google Shape;498;p53">
            <a:extLst>
              <a:ext uri="{FF2B5EF4-FFF2-40B4-BE49-F238E27FC236}">
                <a16:creationId xmlns:a16="http://schemas.microsoft.com/office/drawing/2014/main" id="{98855301-18D0-0589-A128-5AE3B1D12774}"/>
              </a:ext>
            </a:extLst>
          </p:cNvPr>
          <p:cNvSpPr txBox="1"/>
          <p:nvPr/>
        </p:nvSpPr>
        <p:spPr>
          <a:xfrm>
            <a:off x="5075450" y="2700425"/>
            <a:ext cx="996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0000"/>
                </a:solidFill>
                <a:latin typeface="Vidaloka"/>
                <a:ea typeface="Vidaloka"/>
                <a:cs typeface="Vidaloka"/>
                <a:sym typeface="Vidaloka"/>
              </a:rPr>
              <a:t>0</a:t>
            </a:r>
            <a:r>
              <a:rPr lang="en-US" altLang="zh-CN" sz="3500" dirty="0">
                <a:solidFill>
                  <a:srgbClr val="FF0000"/>
                </a:solidFill>
                <a:latin typeface="Vidaloka"/>
                <a:ea typeface="Vidaloka"/>
                <a:cs typeface="Vidaloka"/>
                <a:sym typeface="Vidaloka"/>
              </a:rPr>
              <a:t>3</a:t>
            </a:r>
            <a:endParaRPr sz="3500" dirty="0">
              <a:solidFill>
                <a:srgbClr val="FF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  <p:extLst>
      <p:ext uri="{BB962C8B-B14F-4D97-AF65-F5344CB8AC3E}">
        <p14:creationId xmlns:p14="http://schemas.microsoft.com/office/powerpoint/2010/main" val="410303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2" grpId="1"/>
      <p:bldP spid="5" grpId="0"/>
      <p:bldP spid="5" grpId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FBA3-7C22-463D-FE40-CE424FBA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8113534" cy="572700"/>
          </a:xfrm>
        </p:spPr>
        <p:txBody>
          <a:bodyPr/>
          <a:lstStyle/>
          <a:p>
            <a:r>
              <a:rPr lang="en-LU">
                <a:latin typeface="Vidaloka " panose="02000504000000020004" pitchFamily="2" charset="0"/>
              </a:rPr>
              <a:t>Challenge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&amp;</a:t>
            </a:r>
            <a:r>
              <a:rPr lang="zh-CN" altLang="en-US" dirty="0">
                <a:latin typeface="Vidaloka " panose="02000504000000020004" pitchFamily="2" charset="0"/>
              </a:rPr>
              <a:t> </a:t>
            </a:r>
            <a:r>
              <a:rPr lang="en-US" altLang="zh-CN" dirty="0">
                <a:latin typeface="Vidaloka " panose="02000504000000020004" pitchFamily="2" charset="0"/>
              </a:rPr>
              <a:t>Opportunity</a:t>
            </a:r>
            <a:endParaRPr lang="en-LU">
              <a:latin typeface="Vidaloka " panose="02000504000000020004" pitchFamily="2" charset="0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EA7B0EBD-B7CF-E2E9-86C0-ED56AF67B4B0}"/>
              </a:ext>
            </a:extLst>
          </p:cNvPr>
          <p:cNvSpPr txBox="1">
            <a:spLocks/>
          </p:cNvSpPr>
          <p:nvPr/>
        </p:nvSpPr>
        <p:spPr>
          <a:xfrm>
            <a:off x="609257" y="1252429"/>
            <a:ext cx="7923785" cy="1137704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2"/>
              </a:buClr>
              <a:buSzPts val="1400"/>
            </a:pP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State-of-the-art approaches generally assess patch correctness by reasoning mostly about the code changes, and sometimes also about the test case.</a:t>
            </a:r>
            <a:r>
              <a:rPr lang="zh-CN" altLang="en-US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endParaRPr lang="en-US" altLang="zh-CN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>
              <a:spcBef>
                <a:spcPts val="1200"/>
              </a:spcBef>
              <a:buClr>
                <a:schemeClr val="dk2"/>
              </a:buClr>
              <a:buSzPts val="1400"/>
            </a:pP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However,</a:t>
            </a:r>
            <a:r>
              <a:rPr lang="zh-CN" altLang="en-US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the</a:t>
            </a:r>
            <a:r>
              <a:rPr lang="zh-CN" altLang="en-US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b="1" dirty="0">
                <a:solidFill>
                  <a:schemeClr val="dk2"/>
                </a:solidFill>
                <a:latin typeface="Montserrat"/>
                <a:sym typeface="Montserrat"/>
              </a:rPr>
              <a:t>relevance</a:t>
            </a: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 between the bug</a:t>
            </a:r>
            <a:r>
              <a:rPr lang="zh-CN" altLang="en-US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itself</a:t>
            </a:r>
            <a:r>
              <a:rPr lang="zh-CN" altLang="en-US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and</a:t>
            </a:r>
            <a:r>
              <a:rPr lang="zh-CN" altLang="en-US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the </a:t>
            </a:r>
            <a:r>
              <a:rPr lang="en-US" altLang="zh-CN" b="1" dirty="0">
                <a:solidFill>
                  <a:schemeClr val="dk2"/>
                </a:solidFill>
                <a:latin typeface="Montserrat"/>
                <a:sym typeface="Montserrat"/>
              </a:rPr>
              <a:t>behavior</a:t>
            </a:r>
            <a:r>
              <a:rPr lang="zh-CN" altLang="en-US" b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b="1" dirty="0">
                <a:solidFill>
                  <a:schemeClr val="dk2"/>
                </a:solidFill>
                <a:latin typeface="Montserrat"/>
                <a:sym typeface="Montserrat"/>
              </a:rPr>
              <a:t>of</a:t>
            </a:r>
            <a:r>
              <a:rPr lang="zh-CN" altLang="en-US" b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b="1" dirty="0">
                <a:solidFill>
                  <a:schemeClr val="dk2"/>
                </a:solidFill>
                <a:latin typeface="Montserrat"/>
                <a:sym typeface="Montserrat"/>
              </a:rPr>
              <a:t>the</a:t>
            </a:r>
            <a:r>
              <a:rPr lang="zh-CN" altLang="en-US" b="1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b="1" dirty="0">
                <a:solidFill>
                  <a:schemeClr val="dk2"/>
                </a:solidFill>
                <a:latin typeface="Montserrat"/>
                <a:sym typeface="Montserrat"/>
              </a:rPr>
              <a:t>correct patch </a:t>
            </a: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is seldom</a:t>
            </a:r>
            <a:r>
              <a:rPr lang="zh-CN" altLang="en-US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explicitly</a:t>
            </a:r>
            <a:r>
              <a:rPr lang="zh-CN" altLang="en-US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n-US" altLang="zh-CN" dirty="0">
                <a:solidFill>
                  <a:schemeClr val="dk2"/>
                </a:solidFill>
                <a:latin typeface="Montserrat"/>
                <a:sym typeface="Montserrat"/>
              </a:rPr>
              <a:t>investigated.</a:t>
            </a:r>
          </a:p>
        </p:txBody>
      </p:sp>
      <p:sp>
        <p:nvSpPr>
          <p:cNvPr id="11" name="Google Shape;485;p53">
            <a:extLst>
              <a:ext uri="{FF2B5EF4-FFF2-40B4-BE49-F238E27FC236}">
                <a16:creationId xmlns:a16="http://schemas.microsoft.com/office/drawing/2014/main" id="{CB0D2DC7-0E1A-D3A9-D4C4-60C3CE43F854}"/>
              </a:ext>
            </a:extLst>
          </p:cNvPr>
          <p:cNvSpPr txBox="1"/>
          <p:nvPr/>
        </p:nvSpPr>
        <p:spPr>
          <a:xfrm>
            <a:off x="5461272" y="3529940"/>
            <a:ext cx="1371600" cy="38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Patch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485;p53">
            <a:extLst>
              <a:ext uri="{FF2B5EF4-FFF2-40B4-BE49-F238E27FC236}">
                <a16:creationId xmlns:a16="http://schemas.microsoft.com/office/drawing/2014/main" id="{E0301CD6-DC27-782E-8087-7243EB09C600}"/>
              </a:ext>
            </a:extLst>
          </p:cNvPr>
          <p:cNvSpPr txBox="1"/>
          <p:nvPr/>
        </p:nvSpPr>
        <p:spPr>
          <a:xfrm>
            <a:off x="3518199" y="3207024"/>
            <a:ext cx="2107194" cy="38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LU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emantically</a:t>
            </a:r>
            <a:r>
              <a:rPr lang="zh-CN" alt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relevant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5D245-A595-550B-BE35-F6558488D1D4}"/>
              </a:ext>
            </a:extLst>
          </p:cNvPr>
          <p:cNvSpPr txBox="1"/>
          <p:nvPr/>
        </p:nvSpPr>
        <p:spPr>
          <a:xfrm>
            <a:off x="958153" y="3986428"/>
            <a:ext cx="7225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Montserrat"/>
              </a:rPr>
              <a:t>Key:</a:t>
            </a:r>
            <a:r>
              <a:rPr lang="zh-CN" altLang="en-US" sz="1600" dirty="0">
                <a:solidFill>
                  <a:srgbClr val="FF0000"/>
                </a:solidFill>
                <a:latin typeface="Montserra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ontserrat"/>
              </a:rPr>
              <a:t>identify</a:t>
            </a:r>
            <a:r>
              <a:rPr lang="zh-CN" altLang="en-US" sz="1600" dirty="0">
                <a:solidFill>
                  <a:srgbClr val="FF0000"/>
                </a:solidFill>
                <a:latin typeface="Montserra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ontserrat"/>
              </a:rPr>
              <a:t>the</a:t>
            </a:r>
            <a:r>
              <a:rPr lang="zh-CN" altLang="en-US" sz="1600" dirty="0">
                <a:solidFill>
                  <a:srgbClr val="FF0000"/>
                </a:solidFill>
                <a:latin typeface="Montserra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ontserrat"/>
              </a:rPr>
              <a:t>behavior of a correct</a:t>
            </a:r>
            <a:r>
              <a:rPr lang="zh-CN" altLang="en-US" sz="1600" dirty="0">
                <a:solidFill>
                  <a:srgbClr val="FF0000"/>
                </a:solidFill>
                <a:latin typeface="Montserra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ontserrat"/>
              </a:rPr>
              <a:t>patch</a:t>
            </a:r>
            <a:r>
              <a:rPr lang="zh-CN" altLang="en-US" sz="1600" dirty="0">
                <a:solidFill>
                  <a:srgbClr val="FF0000"/>
                </a:solidFill>
                <a:latin typeface="Montserra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ontserrat"/>
              </a:rPr>
              <a:t>in</a:t>
            </a:r>
            <a:r>
              <a:rPr lang="zh-CN" altLang="en-US" sz="1600" dirty="0">
                <a:solidFill>
                  <a:srgbClr val="FF0000"/>
                </a:solidFill>
                <a:latin typeface="Montserra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ontserrat"/>
              </a:rPr>
              <a:t>relation</a:t>
            </a:r>
            <a:r>
              <a:rPr lang="zh-CN" altLang="en-US" sz="1600" dirty="0">
                <a:solidFill>
                  <a:srgbClr val="FF0000"/>
                </a:solidFill>
                <a:latin typeface="Montserra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ontserrat"/>
              </a:rPr>
              <a:t>to</a:t>
            </a:r>
            <a:r>
              <a:rPr lang="zh-CN" altLang="en-US" sz="1600" dirty="0">
                <a:solidFill>
                  <a:srgbClr val="FF0000"/>
                </a:solidFill>
                <a:latin typeface="Montserra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ontserrat"/>
              </a:rPr>
              <a:t>the</a:t>
            </a:r>
            <a:r>
              <a:rPr lang="zh-CN" altLang="en-US" sz="1600" dirty="0">
                <a:solidFill>
                  <a:srgbClr val="FF0000"/>
                </a:solidFill>
                <a:latin typeface="Montserra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Montserrat"/>
              </a:rPr>
              <a:t>bug</a:t>
            </a:r>
            <a:endParaRPr lang="en-LU" sz="1600">
              <a:solidFill>
                <a:srgbClr val="FF0000"/>
              </a:solidFill>
              <a:latin typeface="Montserra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84757-98B7-711D-DCF9-43E31E513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71E3D00-1CBD-2B40-B5A7-2A364072E09E}" type="slidenum">
              <a:rPr lang="en-LU"/>
              <a:pPr algn="ctr"/>
              <a:t>8</a:t>
            </a:fld>
            <a:endParaRPr lang="en-L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D37228-4C24-5AB3-3691-6C3DE444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97" y="2566253"/>
            <a:ext cx="1094444" cy="1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E84458-2A01-35F9-3934-0AB5EBC9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850" y="2561420"/>
            <a:ext cx="1094444" cy="1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C52EA2-6CF0-7E73-6209-133D3B37042E}"/>
              </a:ext>
            </a:extLst>
          </p:cNvPr>
          <p:cNvCxnSpPr/>
          <p:nvPr/>
        </p:nvCxnSpPr>
        <p:spPr>
          <a:xfrm flipH="1">
            <a:off x="3838041" y="3207024"/>
            <a:ext cx="141642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85;p53">
            <a:extLst>
              <a:ext uri="{FF2B5EF4-FFF2-40B4-BE49-F238E27FC236}">
                <a16:creationId xmlns:a16="http://schemas.microsoft.com/office/drawing/2014/main" id="{544D78C2-AC0B-19F2-CD0E-D97776878009}"/>
              </a:ext>
            </a:extLst>
          </p:cNvPr>
          <p:cNvSpPr txBox="1"/>
          <p:nvPr/>
        </p:nvSpPr>
        <p:spPr>
          <a:xfrm>
            <a:off x="2310333" y="3529940"/>
            <a:ext cx="1371600" cy="38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Bug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485;p53">
            <a:extLst>
              <a:ext uri="{FF2B5EF4-FFF2-40B4-BE49-F238E27FC236}">
                <a16:creationId xmlns:a16="http://schemas.microsoft.com/office/drawing/2014/main" id="{E7125B88-4B32-FC6B-8436-D2CE54C05722}"/>
              </a:ext>
            </a:extLst>
          </p:cNvPr>
          <p:cNvSpPr txBox="1"/>
          <p:nvPr/>
        </p:nvSpPr>
        <p:spPr>
          <a:xfrm>
            <a:off x="3518199" y="2807795"/>
            <a:ext cx="2107194" cy="38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fix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93717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80524</TotalTime>
  <Words>1430</Words>
  <Application>Microsoft Macintosh PowerPoint</Application>
  <PresentationFormat>On-screen Show (16:9)</PresentationFormat>
  <Paragraphs>256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Vidaloka</vt:lpstr>
      <vt:lpstr>Vidaloka </vt:lpstr>
      <vt:lpstr>Adelle Sans Devanagari</vt:lpstr>
      <vt:lpstr>Arial</vt:lpstr>
      <vt:lpstr>Helvetica Neue</vt:lpstr>
      <vt:lpstr>Lato</vt:lpstr>
      <vt:lpstr>Montserrat</vt:lpstr>
      <vt:lpstr>Wingdings</vt:lpstr>
      <vt:lpstr>Minimalist Business Slides by Slidesgo</vt:lpstr>
      <vt:lpstr>Trustworthy Automatic Program Repair</vt:lpstr>
      <vt:lpstr>The High Cost of Debugging</vt:lpstr>
      <vt:lpstr>Research Journey</vt:lpstr>
      <vt:lpstr>An Untrustworthy Patch</vt:lpstr>
      <vt:lpstr>Program Repair Pipeline</vt:lpstr>
      <vt:lpstr>Patch Overfitting Issue</vt:lpstr>
      <vt:lpstr>Why Patches Overfit</vt:lpstr>
      <vt:lpstr>Addressing Patch Overfitting</vt:lpstr>
      <vt:lpstr>Challenge &amp; Opportunity</vt:lpstr>
      <vt:lpstr>Inputs Available</vt:lpstr>
      <vt:lpstr>Methodology</vt:lpstr>
      <vt:lpstr>Methodology</vt:lpstr>
      <vt:lpstr>Hypothesis</vt:lpstr>
      <vt:lpstr>Motivating Example</vt:lpstr>
      <vt:lpstr>Motivating Example</vt:lpstr>
      <vt:lpstr>Approach: BATS </vt:lpstr>
      <vt:lpstr>Research Questions</vt:lpstr>
      <vt:lpstr>Hypothesis Validation</vt:lpstr>
      <vt:lpstr>Research Questions</vt:lpstr>
      <vt:lpstr>Patch Correctness Prediction</vt:lpstr>
      <vt:lpstr>Methodology</vt:lpstr>
      <vt:lpstr>Patch Correctness Prediction as a QA Problem</vt:lpstr>
      <vt:lpstr>Motivating Example</vt:lpstr>
      <vt:lpstr>Hypothesis Validation</vt:lpstr>
      <vt:lpstr>Approach: QUATRAIN</vt:lpstr>
      <vt:lpstr>Research Questions</vt:lpstr>
      <vt:lpstr>Patch Correctness Assessment</vt:lpstr>
      <vt:lpstr>Research Questions</vt:lpstr>
      <vt:lpstr>Impact of Bug Report and Patch Description</vt:lpstr>
      <vt:lpstr>Methodology</vt:lpstr>
      <vt:lpstr>Contribution and Why it matters?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this Change the Answer to that Problem? Correlating Descriptions of Bug and Code Changes for Evaluating Patch Correctness</dc:title>
  <cp:lastModifiedBy>Yulei Sui</cp:lastModifiedBy>
  <cp:revision>3507</cp:revision>
  <dcterms:modified xsi:type="dcterms:W3CDTF">2025-04-30T09:23:16Z</dcterms:modified>
</cp:coreProperties>
</file>